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73" r:id="rId3"/>
    <p:sldId id="265" r:id="rId4"/>
    <p:sldId id="274" r:id="rId5"/>
    <p:sldId id="269" r:id="rId6"/>
    <p:sldId id="275" r:id="rId7"/>
    <p:sldId id="264" r:id="rId8"/>
    <p:sldId id="270" r:id="rId9"/>
    <p:sldId id="272" r:id="rId10"/>
    <p:sldId id="271" r:id="rId11"/>
    <p:sldId id="276" r:id="rId12"/>
    <p:sldId id="259" r:id="rId13"/>
    <p:sldId id="277" r:id="rId14"/>
    <p:sldId id="262" r:id="rId15"/>
    <p:sldId id="278" r:id="rId16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512507"/>
    <a:srgbClr val="9B72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91" autoAdjust="0"/>
    <p:restoredTop sz="94660"/>
  </p:normalViewPr>
  <p:slideViewPr>
    <p:cSldViewPr snapToGrid="0">
      <p:cViewPr>
        <p:scale>
          <a:sx n="125" d="100"/>
          <a:sy n="125" d="100"/>
        </p:scale>
        <p:origin x="1506" y="-8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4"/>
            <a:ext cx="5143500" cy="2943577"/>
          </a:xfrm>
        </p:spPr>
        <p:txBody>
          <a:bodyPr/>
          <a:lstStyle>
            <a:lvl1pPr marL="0" indent="0" algn="ctr">
              <a:buNone/>
              <a:defRPr sz="1799"/>
            </a:lvl1pPr>
            <a:lvl2pPr marL="342893" indent="0" algn="ctr">
              <a:buNone/>
              <a:defRPr sz="1500"/>
            </a:lvl2pPr>
            <a:lvl3pPr marL="685786" indent="0" algn="ctr">
              <a:buNone/>
              <a:defRPr sz="1350"/>
            </a:lvl3pPr>
            <a:lvl4pPr marL="1028679" indent="0" algn="ctr">
              <a:buNone/>
              <a:defRPr sz="1200"/>
            </a:lvl4pPr>
            <a:lvl5pPr marL="1371572" indent="0" algn="ctr">
              <a:buNone/>
              <a:defRPr sz="1200"/>
            </a:lvl5pPr>
            <a:lvl6pPr marL="1714465" indent="0" algn="ctr">
              <a:buNone/>
              <a:defRPr sz="1200"/>
            </a:lvl6pPr>
            <a:lvl7pPr marL="2057358" indent="0" algn="ctr">
              <a:buNone/>
              <a:defRPr sz="1200"/>
            </a:lvl7pPr>
            <a:lvl8pPr marL="2400251" indent="0" algn="ctr">
              <a:buNone/>
              <a:defRPr sz="1200"/>
            </a:lvl8pPr>
            <a:lvl9pPr marL="2743145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3EE76-F26B-407F-87C8-CC86B079ACA3}" type="datetimeFigureOut">
              <a:rPr lang="zh-TW" altLang="en-US" smtClean="0"/>
              <a:t>2024/4/29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F72D-EBE5-425F-81AA-3AF14EE5BA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9926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3EE76-F26B-407F-87C8-CC86B079ACA3}" type="datetimeFigureOut">
              <a:rPr lang="zh-TW" altLang="en-US" smtClean="0"/>
              <a:t>2024/4/29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F72D-EBE5-425F-81AA-3AF14EE5BA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9595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0"/>
            <a:ext cx="1478756" cy="10332157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0"/>
            <a:ext cx="4350544" cy="1033215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3EE76-F26B-407F-87C8-CC86B079ACA3}" type="datetimeFigureOut">
              <a:rPr lang="zh-TW" altLang="en-US" smtClean="0"/>
              <a:t>2024/4/29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F72D-EBE5-425F-81AA-3AF14EE5BA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2921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3EE76-F26B-407F-87C8-CC86B079ACA3}" type="datetimeFigureOut">
              <a:rPr lang="zh-TW" altLang="en-US" smtClean="0"/>
              <a:t>2024/4/29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F72D-EBE5-425F-81AA-3AF14EE5BA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7156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8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8" y="8159049"/>
            <a:ext cx="5915025" cy="2666999"/>
          </a:xfrm>
        </p:spPr>
        <p:txBody>
          <a:bodyPr/>
          <a:lstStyle>
            <a:lvl1pPr marL="0" indent="0">
              <a:buNone/>
              <a:defRPr sz="1799">
                <a:solidFill>
                  <a:schemeClr val="tx1"/>
                </a:solidFill>
              </a:defRPr>
            </a:lvl1pPr>
            <a:lvl2pPr marL="34289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6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7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6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5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4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3EE76-F26B-407F-87C8-CC86B079ACA3}" type="datetimeFigureOut">
              <a:rPr lang="zh-TW" altLang="en-US" smtClean="0"/>
              <a:t>2024/4/29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F72D-EBE5-425F-81AA-3AF14EE5BA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2699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7"/>
            <a:ext cx="2914650" cy="773571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7"/>
            <a:ext cx="2914650" cy="773571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3EE76-F26B-407F-87C8-CC86B079ACA3}" type="datetimeFigureOut">
              <a:rPr lang="zh-TW" altLang="en-US" smtClean="0"/>
              <a:t>2024/4/29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F72D-EBE5-425F-81AA-3AF14EE5BA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7112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3" y="649115"/>
            <a:ext cx="5915025" cy="2356556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799" b="1"/>
            </a:lvl1pPr>
            <a:lvl2pPr marL="342893" indent="0">
              <a:buNone/>
              <a:defRPr sz="1500" b="1"/>
            </a:lvl2pPr>
            <a:lvl3pPr marL="685786" indent="0">
              <a:buNone/>
              <a:defRPr sz="1350" b="1"/>
            </a:lvl3pPr>
            <a:lvl4pPr marL="1028679" indent="0">
              <a:buNone/>
              <a:defRPr sz="1200" b="1"/>
            </a:lvl4pPr>
            <a:lvl5pPr marL="1371572" indent="0">
              <a:buNone/>
              <a:defRPr sz="1200" b="1"/>
            </a:lvl5pPr>
            <a:lvl6pPr marL="1714465" indent="0">
              <a:buNone/>
              <a:defRPr sz="1200" b="1"/>
            </a:lvl6pPr>
            <a:lvl7pPr marL="2057358" indent="0">
              <a:buNone/>
              <a:defRPr sz="1200" b="1"/>
            </a:lvl7pPr>
            <a:lvl8pPr marL="2400251" indent="0">
              <a:buNone/>
              <a:defRPr sz="1200" b="1"/>
            </a:lvl8pPr>
            <a:lvl9pPr marL="2743145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5" y="2988734"/>
            <a:ext cx="2915543" cy="1464732"/>
          </a:xfrm>
        </p:spPr>
        <p:txBody>
          <a:bodyPr anchor="b"/>
          <a:lstStyle>
            <a:lvl1pPr marL="0" indent="0">
              <a:buNone/>
              <a:defRPr sz="1799" b="1"/>
            </a:lvl1pPr>
            <a:lvl2pPr marL="342893" indent="0">
              <a:buNone/>
              <a:defRPr sz="1500" b="1"/>
            </a:lvl2pPr>
            <a:lvl3pPr marL="685786" indent="0">
              <a:buNone/>
              <a:defRPr sz="1350" b="1"/>
            </a:lvl3pPr>
            <a:lvl4pPr marL="1028679" indent="0">
              <a:buNone/>
              <a:defRPr sz="1200" b="1"/>
            </a:lvl4pPr>
            <a:lvl5pPr marL="1371572" indent="0">
              <a:buNone/>
              <a:defRPr sz="1200" b="1"/>
            </a:lvl5pPr>
            <a:lvl6pPr marL="1714465" indent="0">
              <a:buNone/>
              <a:defRPr sz="1200" b="1"/>
            </a:lvl6pPr>
            <a:lvl7pPr marL="2057358" indent="0">
              <a:buNone/>
              <a:defRPr sz="1200" b="1"/>
            </a:lvl7pPr>
            <a:lvl8pPr marL="2400251" indent="0">
              <a:buNone/>
              <a:defRPr sz="1200" b="1"/>
            </a:lvl8pPr>
            <a:lvl9pPr marL="2743145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5" y="4453467"/>
            <a:ext cx="2915543" cy="655037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3EE76-F26B-407F-87C8-CC86B079ACA3}" type="datetimeFigureOut">
              <a:rPr lang="zh-TW" altLang="en-US" smtClean="0"/>
              <a:t>2024/4/29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F72D-EBE5-425F-81AA-3AF14EE5BA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2895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3EE76-F26B-407F-87C8-CC86B079ACA3}" type="datetimeFigureOut">
              <a:rPr lang="zh-TW" altLang="en-US" smtClean="0"/>
              <a:t>2024/4/29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F72D-EBE5-425F-81AA-3AF14EE5BA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9416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3EE76-F26B-407F-87C8-CC86B079ACA3}" type="datetimeFigureOut">
              <a:rPr lang="zh-TW" altLang="en-US" smtClean="0"/>
              <a:t>2024/4/29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F72D-EBE5-425F-81AA-3AF14EE5BA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3396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1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5" y="1755426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799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1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893" indent="0">
              <a:buNone/>
              <a:defRPr sz="1050"/>
            </a:lvl2pPr>
            <a:lvl3pPr marL="685786" indent="0">
              <a:buNone/>
              <a:defRPr sz="900"/>
            </a:lvl3pPr>
            <a:lvl4pPr marL="1028679" indent="0">
              <a:buNone/>
              <a:defRPr sz="750"/>
            </a:lvl4pPr>
            <a:lvl5pPr marL="1371572" indent="0">
              <a:buNone/>
              <a:defRPr sz="750"/>
            </a:lvl5pPr>
            <a:lvl6pPr marL="1714465" indent="0">
              <a:buNone/>
              <a:defRPr sz="750"/>
            </a:lvl6pPr>
            <a:lvl7pPr marL="2057358" indent="0">
              <a:buNone/>
              <a:defRPr sz="750"/>
            </a:lvl7pPr>
            <a:lvl8pPr marL="2400251" indent="0">
              <a:buNone/>
              <a:defRPr sz="750"/>
            </a:lvl8pPr>
            <a:lvl9pPr marL="2743145" indent="0">
              <a:buNone/>
              <a:defRPr sz="7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3EE76-F26B-407F-87C8-CC86B079ACA3}" type="datetimeFigureOut">
              <a:rPr lang="zh-TW" altLang="en-US" smtClean="0"/>
              <a:t>2024/4/29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F72D-EBE5-425F-81AA-3AF14EE5BA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7634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1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5" y="1755426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893" indent="0">
              <a:buNone/>
              <a:defRPr sz="2100"/>
            </a:lvl2pPr>
            <a:lvl3pPr marL="685786" indent="0">
              <a:buNone/>
              <a:defRPr sz="1799"/>
            </a:lvl3pPr>
            <a:lvl4pPr marL="1028679" indent="0">
              <a:buNone/>
              <a:defRPr sz="1500"/>
            </a:lvl4pPr>
            <a:lvl5pPr marL="1371572" indent="0">
              <a:buNone/>
              <a:defRPr sz="1500"/>
            </a:lvl5pPr>
            <a:lvl6pPr marL="1714465" indent="0">
              <a:buNone/>
              <a:defRPr sz="1500"/>
            </a:lvl6pPr>
            <a:lvl7pPr marL="2057358" indent="0">
              <a:buNone/>
              <a:defRPr sz="1500"/>
            </a:lvl7pPr>
            <a:lvl8pPr marL="2400251" indent="0">
              <a:buNone/>
              <a:defRPr sz="1500"/>
            </a:lvl8pPr>
            <a:lvl9pPr marL="2743145" indent="0">
              <a:buNone/>
              <a:defRPr sz="15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1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893" indent="0">
              <a:buNone/>
              <a:defRPr sz="1050"/>
            </a:lvl2pPr>
            <a:lvl3pPr marL="685786" indent="0">
              <a:buNone/>
              <a:defRPr sz="900"/>
            </a:lvl3pPr>
            <a:lvl4pPr marL="1028679" indent="0">
              <a:buNone/>
              <a:defRPr sz="750"/>
            </a:lvl4pPr>
            <a:lvl5pPr marL="1371572" indent="0">
              <a:buNone/>
              <a:defRPr sz="750"/>
            </a:lvl5pPr>
            <a:lvl6pPr marL="1714465" indent="0">
              <a:buNone/>
              <a:defRPr sz="750"/>
            </a:lvl6pPr>
            <a:lvl7pPr marL="2057358" indent="0">
              <a:buNone/>
              <a:defRPr sz="750"/>
            </a:lvl7pPr>
            <a:lvl8pPr marL="2400251" indent="0">
              <a:buNone/>
              <a:defRPr sz="750"/>
            </a:lvl8pPr>
            <a:lvl9pPr marL="2743145" indent="0">
              <a:buNone/>
              <a:defRPr sz="7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3EE76-F26B-407F-87C8-CC86B079ACA3}" type="datetimeFigureOut">
              <a:rPr lang="zh-TW" altLang="en-US" smtClean="0"/>
              <a:t>2024/4/29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6F72D-EBE5-425F-81AA-3AF14EE5BA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2976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90" y="649115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90" y="3245557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2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3EE76-F26B-407F-87C8-CC86B079ACA3}" type="datetimeFigureOut">
              <a:rPr lang="zh-TW" altLang="en-US" smtClean="0"/>
              <a:t>2024/4/29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5" y="11300182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2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6F72D-EBE5-425F-81AA-3AF14EE5BA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3230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786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6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9" indent="-171446" algn="l" defTabSz="68578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857232" indent="-171446" algn="l" defTabSz="68578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6" indent="-171446" algn="l" defTabSz="68578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9" indent="-171446" algn="l" defTabSz="68578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12" indent="-171446" algn="l" defTabSz="68578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04" indent="-171446" algn="l" defTabSz="68578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97" indent="-171446" algn="l" defTabSz="68578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91" indent="-171446" algn="l" defTabSz="68578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3" algn="l" defTabSz="6857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6" algn="l" defTabSz="6857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9" algn="l" defTabSz="6857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72" algn="l" defTabSz="6857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65" algn="l" defTabSz="6857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58" algn="l" defTabSz="6857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51" algn="l" defTabSz="6857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45" algn="l" defTabSz="6857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.png"/><Relationship Id="rId7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ickpt.com.tw/company/k6z0r7ZlmpWD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7A9931-5241-42E1-BCFF-5FBE2F6C72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小蒜頭鹹酥雞</a:t>
            </a:r>
            <a:br>
              <a:rPr lang="en-US" altLang="zh-TW" dirty="0"/>
            </a:b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High level design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EDD1716-59AD-4FD4-AA36-8111769F04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Selena Huang</a:t>
            </a:r>
          </a:p>
          <a:p>
            <a:r>
              <a:rPr lang="en-US" altLang="zh-TW" dirty="0"/>
              <a:t>2024/04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0022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00F1F64B-EF0B-4E21-84EA-73D9CA57F932}"/>
              </a:ext>
            </a:extLst>
          </p:cNvPr>
          <p:cNvGrpSpPr/>
          <p:nvPr/>
        </p:nvGrpSpPr>
        <p:grpSpPr>
          <a:xfrm>
            <a:off x="0" y="0"/>
            <a:ext cx="6858000" cy="313954"/>
            <a:chOff x="0" y="0"/>
            <a:chExt cx="12192000" cy="558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064A9A9-E32C-4F54-A3F3-CD07BD9397A3}"/>
                </a:ext>
              </a:extLst>
            </p:cNvPr>
            <p:cNvSpPr/>
            <p:nvPr/>
          </p:nvSpPr>
          <p:spPr>
            <a:xfrm>
              <a:off x="0" y="0"/>
              <a:ext cx="12192000" cy="5581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 dirty="0"/>
            </a:p>
          </p:txBody>
        </p: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172E9CE5-7130-48C9-80AF-BC12705CDFB9}"/>
                </a:ext>
              </a:extLst>
            </p:cNvPr>
            <p:cNvCxnSpPr/>
            <p:nvPr/>
          </p:nvCxnSpPr>
          <p:spPr>
            <a:xfrm>
              <a:off x="123047" y="194473"/>
              <a:ext cx="29527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82C8B737-F649-4F49-9751-3409750EED2B}"/>
                </a:ext>
              </a:extLst>
            </p:cNvPr>
            <p:cNvCxnSpPr/>
            <p:nvPr/>
          </p:nvCxnSpPr>
          <p:spPr>
            <a:xfrm>
              <a:off x="123047" y="289723"/>
              <a:ext cx="29527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219BE926-1DF9-4900-84E1-2A9CEEA75CF6}"/>
                </a:ext>
              </a:extLst>
            </p:cNvPr>
            <p:cNvCxnSpPr/>
            <p:nvPr/>
          </p:nvCxnSpPr>
          <p:spPr>
            <a:xfrm>
              <a:off x="123047" y="382591"/>
              <a:ext cx="29527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39A40C54-9E99-4FD1-ABA6-4FF79A572697}"/>
              </a:ext>
            </a:extLst>
          </p:cNvPr>
          <p:cNvSpPr/>
          <p:nvPr/>
        </p:nvSpPr>
        <p:spPr>
          <a:xfrm>
            <a:off x="-142344" y="313955"/>
            <a:ext cx="7000344" cy="111668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24C3E63-6CB6-494C-BCC8-3E3F03AFD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3956"/>
            <a:ext cx="6858000" cy="113432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994A464-3E77-47B2-BA1B-5A7068515530}"/>
              </a:ext>
            </a:extLst>
          </p:cNvPr>
          <p:cNvSpPr txBox="1"/>
          <p:nvPr/>
        </p:nvSpPr>
        <p:spPr>
          <a:xfrm>
            <a:off x="0" y="267446"/>
            <a:ext cx="6858000" cy="248209"/>
          </a:xfrm>
          <a:prstGeom prst="rect">
            <a:avLst/>
          </a:prstGeom>
          <a:solidFill>
            <a:schemeClr val="bg2">
              <a:lumMod val="10000"/>
              <a:alpha val="31000"/>
            </a:schemeClr>
          </a:solidFill>
        </p:spPr>
        <p:txBody>
          <a:bodyPr wrap="square" rtlCol="0">
            <a:spAutoFit/>
          </a:bodyPr>
          <a:lstStyle/>
          <a:p>
            <a:endParaRPr lang="zh-TW" altLang="en-US" sz="1013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E6D9F6B-44FD-4CE0-829F-0BD9AC93298F}"/>
              </a:ext>
            </a:extLst>
          </p:cNvPr>
          <p:cNvSpPr txBox="1"/>
          <p:nvPr/>
        </p:nvSpPr>
        <p:spPr>
          <a:xfrm>
            <a:off x="2870859" y="1536943"/>
            <a:ext cx="162320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5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菜單</a:t>
            </a:r>
            <a:r>
              <a:rPr lang="zh-TW" altLang="en-US" sz="135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350" b="1" dirty="0">
                <a:solidFill>
                  <a:srgbClr val="512507"/>
                </a:solidFill>
                <a:ea typeface="標楷體" panose="03000509000000000000" pitchFamily="65" charset="-120"/>
              </a:rPr>
              <a:t>Menu</a:t>
            </a:r>
            <a:endParaRPr lang="zh-TW" altLang="en-US" sz="1013" b="1" dirty="0">
              <a:solidFill>
                <a:srgbClr val="512507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C3CE619-0D97-45EB-BCA2-B8AF718D655C}"/>
              </a:ext>
            </a:extLst>
          </p:cNvPr>
          <p:cNvSpPr txBox="1"/>
          <p:nvPr/>
        </p:nvSpPr>
        <p:spPr>
          <a:xfrm>
            <a:off x="4358875" y="1537274"/>
            <a:ext cx="723275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13" dirty="0"/>
              <a:t>Language:</a:t>
            </a:r>
            <a:endParaRPr lang="zh-TW" altLang="en-US" sz="1013" dirty="0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29857C47-D625-4E78-9486-3A78C718D9A8}"/>
              </a:ext>
            </a:extLst>
          </p:cNvPr>
          <p:cNvGrpSpPr/>
          <p:nvPr/>
        </p:nvGrpSpPr>
        <p:grpSpPr>
          <a:xfrm>
            <a:off x="5149649" y="1574098"/>
            <a:ext cx="986604" cy="178630"/>
            <a:chOff x="10238150" y="3140314"/>
            <a:chExt cx="794702" cy="30078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52A98EC-44BB-4B54-A3E7-CFF8262079CC}"/>
                </a:ext>
              </a:extLst>
            </p:cNvPr>
            <p:cNvSpPr/>
            <p:nvPr/>
          </p:nvSpPr>
          <p:spPr>
            <a:xfrm>
              <a:off x="10238150" y="3161700"/>
              <a:ext cx="794702" cy="279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E80F8584-64E4-486F-9F4C-6CAE4348D62C}"/>
                </a:ext>
              </a:extLst>
            </p:cNvPr>
            <p:cNvSpPr/>
            <p:nvPr/>
          </p:nvSpPr>
          <p:spPr>
            <a:xfrm flipV="1">
              <a:off x="10867187" y="3236449"/>
              <a:ext cx="114137" cy="16869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2319C6BA-BCDE-4DC6-A2C8-6764330F228C}"/>
                </a:ext>
              </a:extLst>
            </p:cNvPr>
            <p:cNvSpPr txBox="1"/>
            <p:nvPr/>
          </p:nvSpPr>
          <p:spPr>
            <a:xfrm>
              <a:off x="10238150" y="3140314"/>
              <a:ext cx="381838" cy="91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788" dirty="0"/>
                <a:t>繁體中文</a:t>
              </a:r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796330A7-65D7-4430-B51B-F93FBBE7ACE3}"/>
              </a:ext>
            </a:extLst>
          </p:cNvPr>
          <p:cNvSpPr/>
          <p:nvPr/>
        </p:nvSpPr>
        <p:spPr>
          <a:xfrm>
            <a:off x="1202395" y="2259440"/>
            <a:ext cx="5441682" cy="224686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7253F41-E774-44DB-A82D-3827B358FB59}"/>
              </a:ext>
            </a:extLst>
          </p:cNvPr>
          <p:cNvSpPr/>
          <p:nvPr/>
        </p:nvSpPr>
        <p:spPr>
          <a:xfrm>
            <a:off x="123686" y="2259440"/>
            <a:ext cx="1049734" cy="222878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226183FE-858E-4813-8EAD-BF9E9B416B9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4782" y="3065402"/>
            <a:ext cx="898263" cy="648722"/>
          </a:xfrm>
          <a:prstGeom prst="rect">
            <a:avLst/>
          </a:prstGeom>
          <a:pattFill prst="pct5">
            <a:fgClr>
              <a:srgbClr val="000000">
                <a:shade val="95000"/>
              </a:srgbClr>
            </a:fgClr>
            <a:bgClr>
              <a:schemeClr val="bg1"/>
            </a:bgClr>
          </a:pattFill>
          <a:ln w="381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36FB397E-E64B-4A76-A4E4-64C21778FFCA}"/>
              </a:ext>
            </a:extLst>
          </p:cNvPr>
          <p:cNvSpPr/>
          <p:nvPr/>
        </p:nvSpPr>
        <p:spPr>
          <a:xfrm>
            <a:off x="2330351" y="2303136"/>
            <a:ext cx="439170" cy="691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3CA9EB2-D74A-4883-B88D-33486FD96DD8}"/>
              </a:ext>
            </a:extLst>
          </p:cNvPr>
          <p:cNvSpPr/>
          <p:nvPr/>
        </p:nvSpPr>
        <p:spPr>
          <a:xfrm>
            <a:off x="2798495" y="2303137"/>
            <a:ext cx="931133" cy="691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4E67BE9F-EDCC-4268-9E9B-9AEDE49BF42E}"/>
              </a:ext>
            </a:extLst>
          </p:cNvPr>
          <p:cNvCxnSpPr>
            <a:cxnSpLocks/>
          </p:cNvCxnSpPr>
          <p:nvPr/>
        </p:nvCxnSpPr>
        <p:spPr>
          <a:xfrm flipH="1">
            <a:off x="3784758" y="2259440"/>
            <a:ext cx="1" cy="22468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795B8A35-D708-4547-A21F-5082BA658275}"/>
              </a:ext>
            </a:extLst>
          </p:cNvPr>
          <p:cNvSpPr/>
          <p:nvPr/>
        </p:nvSpPr>
        <p:spPr>
          <a:xfrm>
            <a:off x="1228551" y="3044305"/>
            <a:ext cx="1080195" cy="691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13" dirty="0">
                <a:solidFill>
                  <a:schemeClr val="tx1"/>
                </a:solidFill>
              </a:rPr>
              <a:t>魷魚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D8885B8-EF8A-4B87-AF56-823AC688E72A}"/>
              </a:ext>
            </a:extLst>
          </p:cNvPr>
          <p:cNvSpPr/>
          <p:nvPr/>
        </p:nvSpPr>
        <p:spPr>
          <a:xfrm>
            <a:off x="2348531" y="3044305"/>
            <a:ext cx="418058" cy="691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A41BE4A-39AD-4682-9E09-A0420C6415A4}"/>
              </a:ext>
            </a:extLst>
          </p:cNvPr>
          <p:cNvSpPr/>
          <p:nvPr/>
        </p:nvSpPr>
        <p:spPr>
          <a:xfrm>
            <a:off x="1142258" y="12458307"/>
            <a:ext cx="776027" cy="6251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6928B11-285B-4A53-985F-1D67D261D11C}"/>
              </a:ext>
            </a:extLst>
          </p:cNvPr>
          <p:cNvSpPr/>
          <p:nvPr/>
        </p:nvSpPr>
        <p:spPr>
          <a:xfrm>
            <a:off x="1957068" y="12462030"/>
            <a:ext cx="785859" cy="6251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F878CA2-5D0D-4806-B908-3614244F2254}"/>
              </a:ext>
            </a:extLst>
          </p:cNvPr>
          <p:cNvSpPr/>
          <p:nvPr/>
        </p:nvSpPr>
        <p:spPr>
          <a:xfrm>
            <a:off x="2781672" y="12462030"/>
            <a:ext cx="836668" cy="6251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511888E-DEC8-4342-BC63-21B3AD9A8375}"/>
              </a:ext>
            </a:extLst>
          </p:cNvPr>
          <p:cNvSpPr/>
          <p:nvPr/>
        </p:nvSpPr>
        <p:spPr>
          <a:xfrm>
            <a:off x="2798497" y="3044399"/>
            <a:ext cx="931130" cy="691235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17BF0B30-67B4-4B36-B9EB-4243E6BC3E51}"/>
              </a:ext>
            </a:extLst>
          </p:cNvPr>
          <p:cNvCxnSpPr>
            <a:stCxn id="45" idx="0"/>
            <a:endCxn id="31" idx="2"/>
          </p:cNvCxnSpPr>
          <p:nvPr/>
        </p:nvCxnSpPr>
        <p:spPr>
          <a:xfrm flipH="1">
            <a:off x="3263914" y="3044399"/>
            <a:ext cx="150" cy="6697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070752DF-575E-4148-9EC6-1D3022AEFD86}"/>
              </a:ext>
            </a:extLst>
          </p:cNvPr>
          <p:cNvSpPr txBox="1"/>
          <p:nvPr/>
        </p:nvSpPr>
        <p:spPr>
          <a:xfrm>
            <a:off x="2820892" y="3228439"/>
            <a:ext cx="444352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013" dirty="0">
                <a:solidFill>
                  <a:schemeClr val="bg1"/>
                </a:solidFill>
              </a:rPr>
              <a:t>雞排</a:t>
            </a:r>
            <a:endParaRPr lang="en-US" altLang="zh-TW" sz="1013" dirty="0">
              <a:solidFill>
                <a:schemeClr val="bg1"/>
              </a:solidFill>
            </a:endParaRPr>
          </a:p>
          <a:p>
            <a:pPr algn="ctr"/>
            <a:r>
              <a:rPr lang="en-US" altLang="zh-TW" sz="1013" dirty="0">
                <a:solidFill>
                  <a:schemeClr val="bg1"/>
                </a:solidFill>
              </a:rPr>
              <a:t>55</a:t>
            </a:r>
            <a:endParaRPr lang="zh-TW" altLang="en-US" sz="1013" dirty="0">
              <a:solidFill>
                <a:schemeClr val="bg1"/>
              </a:solidFill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B7220EB2-306A-44A3-B8F1-211B3062CEF7}"/>
              </a:ext>
            </a:extLst>
          </p:cNvPr>
          <p:cNvSpPr txBox="1"/>
          <p:nvPr/>
        </p:nvSpPr>
        <p:spPr>
          <a:xfrm>
            <a:off x="3275330" y="3228440"/>
            <a:ext cx="444352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013" dirty="0">
                <a:solidFill>
                  <a:schemeClr val="bg1"/>
                </a:solidFill>
              </a:rPr>
              <a:t>雞皮</a:t>
            </a:r>
            <a:endParaRPr lang="en-US" altLang="zh-TW" sz="1013" dirty="0">
              <a:solidFill>
                <a:schemeClr val="bg1"/>
              </a:solidFill>
            </a:endParaRPr>
          </a:p>
          <a:p>
            <a:pPr algn="ctr"/>
            <a:r>
              <a:rPr lang="en-US" altLang="zh-TW" sz="1013" dirty="0">
                <a:solidFill>
                  <a:schemeClr val="bg1"/>
                </a:solidFill>
              </a:rPr>
              <a:t>35</a:t>
            </a:r>
            <a:endParaRPr lang="zh-TW" altLang="en-US" sz="1013" dirty="0">
              <a:solidFill>
                <a:schemeClr val="bg1"/>
              </a:solidFill>
            </a:endParaRPr>
          </a:p>
        </p:txBody>
      </p:sp>
      <p:pic>
        <p:nvPicPr>
          <p:cNvPr id="51" name="圖片 50">
            <a:extLst>
              <a:ext uri="{FF2B5EF4-FFF2-40B4-BE49-F238E27FC236}">
                <a16:creationId xmlns:a16="http://schemas.microsoft.com/office/drawing/2014/main" id="{5A2A607D-26E5-4241-BC2C-5AFA3A8CC0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155" r="39988"/>
          <a:stretch/>
        </p:blipFill>
        <p:spPr>
          <a:xfrm>
            <a:off x="2356507" y="2320482"/>
            <a:ext cx="408455" cy="654593"/>
          </a:xfrm>
          <a:prstGeom prst="rect">
            <a:avLst/>
          </a:prstGeom>
          <a:solidFill>
            <a:srgbClr val="000000">
              <a:shade val="95000"/>
            </a:srgbClr>
          </a:solidFill>
          <a:ln w="381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55" name="矩形 54">
            <a:extLst>
              <a:ext uri="{FF2B5EF4-FFF2-40B4-BE49-F238E27FC236}">
                <a16:creationId xmlns:a16="http://schemas.microsoft.com/office/drawing/2014/main" id="{BA9F2112-C7E1-4F8B-9B68-6B52D685E4F5}"/>
              </a:ext>
            </a:extLst>
          </p:cNvPr>
          <p:cNvSpPr/>
          <p:nvPr/>
        </p:nvSpPr>
        <p:spPr>
          <a:xfrm>
            <a:off x="2346566" y="2304681"/>
            <a:ext cx="436590" cy="689783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47C991AF-3D8D-4194-8F9F-BC6316EA2AF0}"/>
              </a:ext>
            </a:extLst>
          </p:cNvPr>
          <p:cNvSpPr txBox="1"/>
          <p:nvPr/>
        </p:nvSpPr>
        <p:spPr>
          <a:xfrm>
            <a:off x="2342684" y="2490342"/>
            <a:ext cx="444352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013" dirty="0">
                <a:solidFill>
                  <a:schemeClr val="bg1"/>
                </a:solidFill>
              </a:rPr>
              <a:t>薯條</a:t>
            </a:r>
            <a:endParaRPr lang="en-US" altLang="zh-TW" sz="1013" dirty="0">
              <a:solidFill>
                <a:schemeClr val="bg1"/>
              </a:solidFill>
            </a:endParaRPr>
          </a:p>
          <a:p>
            <a:pPr algn="ctr"/>
            <a:r>
              <a:rPr lang="en-US" altLang="zh-TW" sz="1013" dirty="0">
                <a:solidFill>
                  <a:schemeClr val="bg1"/>
                </a:solidFill>
              </a:rPr>
              <a:t>25</a:t>
            </a:r>
            <a:endParaRPr lang="zh-TW" altLang="en-US" sz="1013" dirty="0">
              <a:solidFill>
                <a:schemeClr val="bg1"/>
              </a:solidFill>
            </a:endParaRPr>
          </a:p>
        </p:txBody>
      </p:sp>
      <p:pic>
        <p:nvPicPr>
          <p:cNvPr id="57" name="圖片 56">
            <a:extLst>
              <a:ext uri="{FF2B5EF4-FFF2-40B4-BE49-F238E27FC236}">
                <a16:creationId xmlns:a16="http://schemas.microsoft.com/office/drawing/2014/main" id="{79247432-E8AB-42D0-9CE3-B92B2CCBDD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7284"/>
          <a:stretch/>
        </p:blipFill>
        <p:spPr>
          <a:xfrm>
            <a:off x="1254103" y="2316976"/>
            <a:ext cx="1047275" cy="660750"/>
          </a:xfrm>
          <a:prstGeom prst="rect">
            <a:avLst/>
          </a:prstGeom>
          <a:solidFill>
            <a:srgbClr val="000000">
              <a:shade val="95000"/>
            </a:srgbClr>
          </a:solidFill>
          <a:ln w="381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58" name="矩形 57">
            <a:extLst>
              <a:ext uri="{FF2B5EF4-FFF2-40B4-BE49-F238E27FC236}">
                <a16:creationId xmlns:a16="http://schemas.microsoft.com/office/drawing/2014/main" id="{4100F004-7EA6-4E66-9D6C-52AD567A40CF}"/>
              </a:ext>
            </a:extLst>
          </p:cNvPr>
          <p:cNvSpPr/>
          <p:nvPr/>
        </p:nvSpPr>
        <p:spPr>
          <a:xfrm>
            <a:off x="1254103" y="2303135"/>
            <a:ext cx="1047275" cy="67459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B5104F37-B664-418B-B02B-E3DA4C22CEBE}"/>
              </a:ext>
            </a:extLst>
          </p:cNvPr>
          <p:cNvSpPr txBox="1"/>
          <p:nvPr/>
        </p:nvSpPr>
        <p:spPr>
          <a:xfrm>
            <a:off x="1481549" y="2475709"/>
            <a:ext cx="574195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013" dirty="0">
                <a:solidFill>
                  <a:schemeClr val="bg1"/>
                </a:solidFill>
              </a:rPr>
              <a:t>鹹酥雞</a:t>
            </a:r>
            <a:endParaRPr lang="en-US" altLang="zh-TW" sz="1013" dirty="0">
              <a:solidFill>
                <a:schemeClr val="bg1"/>
              </a:solidFill>
            </a:endParaRPr>
          </a:p>
          <a:p>
            <a:pPr algn="ctr"/>
            <a:r>
              <a:rPr lang="en-US" altLang="zh-TW" sz="1013" dirty="0">
                <a:solidFill>
                  <a:schemeClr val="bg1"/>
                </a:solidFill>
              </a:rPr>
              <a:t>35</a:t>
            </a:r>
            <a:endParaRPr lang="zh-TW" altLang="en-US" sz="1013" dirty="0">
              <a:solidFill>
                <a:schemeClr val="bg1"/>
              </a:solidFill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EFD1741C-40EF-4E7C-97B0-223FCF2E8EF7}"/>
              </a:ext>
            </a:extLst>
          </p:cNvPr>
          <p:cNvSpPr/>
          <p:nvPr/>
        </p:nvSpPr>
        <p:spPr>
          <a:xfrm>
            <a:off x="181059" y="2316975"/>
            <a:ext cx="957867" cy="2116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6E322F23-B227-4ACE-A992-6672875C51F1}"/>
              </a:ext>
            </a:extLst>
          </p:cNvPr>
          <p:cNvSpPr/>
          <p:nvPr/>
        </p:nvSpPr>
        <p:spPr>
          <a:xfrm>
            <a:off x="3842125" y="2315645"/>
            <a:ext cx="2759372" cy="21214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C2E72253-21A6-4D0B-96C3-986A5BB8ACDC}"/>
              </a:ext>
            </a:extLst>
          </p:cNvPr>
          <p:cNvSpPr txBox="1"/>
          <p:nvPr/>
        </p:nvSpPr>
        <p:spPr>
          <a:xfrm>
            <a:off x="123686" y="1875040"/>
            <a:ext cx="2872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rgbClr val="512507"/>
                </a:solidFill>
              </a:rPr>
              <a:t>圖片菜單 </a:t>
            </a:r>
            <a:r>
              <a:rPr lang="en-US" altLang="zh-TW" sz="1400" b="1" dirty="0">
                <a:solidFill>
                  <a:srgbClr val="512507"/>
                </a:solidFill>
              </a:rPr>
              <a:t>By site</a:t>
            </a:r>
            <a:r>
              <a:rPr lang="en-US" altLang="zh-TW" sz="1100" dirty="0"/>
              <a:t>|</a:t>
            </a:r>
            <a:r>
              <a:rPr lang="zh-TW" altLang="en-US" sz="1100" b="1" dirty="0"/>
              <a:t> 紙本菜單 </a:t>
            </a:r>
            <a:r>
              <a:rPr lang="en-US" altLang="zh-TW" sz="1100" dirty="0"/>
              <a:t>By List</a:t>
            </a:r>
            <a:endParaRPr lang="zh-TW" altLang="en-US" sz="1100" dirty="0"/>
          </a:p>
        </p:txBody>
      </p:sp>
      <p:sp>
        <p:nvSpPr>
          <p:cNvPr id="63" name="箭號: 向下 62">
            <a:extLst>
              <a:ext uri="{FF2B5EF4-FFF2-40B4-BE49-F238E27FC236}">
                <a16:creationId xmlns:a16="http://schemas.microsoft.com/office/drawing/2014/main" id="{9E9282D1-248A-48A2-87C1-87F815CB83C0}"/>
              </a:ext>
            </a:extLst>
          </p:cNvPr>
          <p:cNvSpPr/>
          <p:nvPr/>
        </p:nvSpPr>
        <p:spPr>
          <a:xfrm>
            <a:off x="3132359" y="4325979"/>
            <a:ext cx="449127" cy="5127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2D37A7C6-DED8-4DE0-BC15-42A24E41C1C5}"/>
              </a:ext>
            </a:extLst>
          </p:cNvPr>
          <p:cNvSpPr txBox="1"/>
          <p:nvPr/>
        </p:nvSpPr>
        <p:spPr>
          <a:xfrm>
            <a:off x="3579494" y="4498097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By List</a:t>
            </a:r>
            <a:endParaRPr lang="zh-TW" altLang="en-US" dirty="0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2699CE1B-D59E-4263-98DD-BDB2956FF6B4}"/>
              </a:ext>
            </a:extLst>
          </p:cNvPr>
          <p:cNvSpPr txBox="1"/>
          <p:nvPr/>
        </p:nvSpPr>
        <p:spPr>
          <a:xfrm>
            <a:off x="117921" y="4912870"/>
            <a:ext cx="2872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b="1" dirty="0"/>
              <a:t>圖片菜單 </a:t>
            </a:r>
            <a:r>
              <a:rPr lang="en-US" altLang="zh-TW" sz="1100" b="1" dirty="0"/>
              <a:t>By site</a:t>
            </a:r>
            <a:r>
              <a:rPr lang="en-US" altLang="zh-TW" sz="1100" dirty="0"/>
              <a:t>|</a:t>
            </a:r>
            <a:r>
              <a:rPr lang="zh-TW" altLang="en-US" sz="1100" b="1" dirty="0"/>
              <a:t> </a:t>
            </a:r>
            <a:r>
              <a:rPr lang="zh-TW" altLang="en-US" sz="1400" b="1" dirty="0">
                <a:solidFill>
                  <a:srgbClr val="512507"/>
                </a:solidFill>
              </a:rPr>
              <a:t>紙本菜單 </a:t>
            </a:r>
            <a:r>
              <a:rPr lang="en-US" altLang="zh-TW" sz="1400" b="1" dirty="0">
                <a:solidFill>
                  <a:srgbClr val="512507"/>
                </a:solidFill>
              </a:rPr>
              <a:t>By List</a:t>
            </a:r>
            <a:endParaRPr lang="zh-TW" altLang="en-US" sz="1400" b="1" dirty="0">
              <a:solidFill>
                <a:srgbClr val="512507"/>
              </a:solidFill>
            </a:endParaRPr>
          </a:p>
        </p:txBody>
      </p:sp>
      <p:pic>
        <p:nvPicPr>
          <p:cNvPr id="67" name="圖片 66">
            <a:extLst>
              <a:ext uri="{FF2B5EF4-FFF2-40B4-BE49-F238E27FC236}">
                <a16:creationId xmlns:a16="http://schemas.microsoft.com/office/drawing/2014/main" id="{E886AD28-DDAA-4D74-B479-D6012C265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9392" y="5374631"/>
            <a:ext cx="2395059" cy="3501547"/>
          </a:xfrm>
          <a:prstGeom prst="rect">
            <a:avLst/>
          </a:prstGeom>
        </p:spPr>
      </p:pic>
      <p:grpSp>
        <p:nvGrpSpPr>
          <p:cNvPr id="68" name="群組 67">
            <a:extLst>
              <a:ext uri="{FF2B5EF4-FFF2-40B4-BE49-F238E27FC236}">
                <a16:creationId xmlns:a16="http://schemas.microsoft.com/office/drawing/2014/main" id="{ABACD538-8072-42DF-98A5-B5DC66864E31}"/>
              </a:ext>
            </a:extLst>
          </p:cNvPr>
          <p:cNvGrpSpPr/>
          <p:nvPr/>
        </p:nvGrpSpPr>
        <p:grpSpPr>
          <a:xfrm>
            <a:off x="-72080" y="9016070"/>
            <a:ext cx="7000344" cy="3175930"/>
            <a:chOff x="-1" y="8702116"/>
            <a:chExt cx="6858001" cy="3175930"/>
          </a:xfrm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6EFF33D6-BC81-41F8-A71E-E2F16ED251EF}"/>
                </a:ext>
              </a:extLst>
            </p:cNvPr>
            <p:cNvSpPr/>
            <p:nvPr/>
          </p:nvSpPr>
          <p:spPr>
            <a:xfrm>
              <a:off x="-1" y="8702116"/>
              <a:ext cx="6858001" cy="317593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7B7C4645-909B-437A-AB34-069B85068620}"/>
                </a:ext>
              </a:extLst>
            </p:cNvPr>
            <p:cNvGrpSpPr/>
            <p:nvPr/>
          </p:nvGrpSpPr>
          <p:grpSpPr>
            <a:xfrm>
              <a:off x="663720" y="9473419"/>
              <a:ext cx="1364547" cy="1390433"/>
              <a:chOff x="306802" y="9007172"/>
              <a:chExt cx="1364547" cy="1390433"/>
            </a:xfrm>
          </p:grpSpPr>
          <p:sp>
            <p:nvSpPr>
              <p:cNvPr id="76" name="橢圓 75">
                <a:extLst>
                  <a:ext uri="{FF2B5EF4-FFF2-40B4-BE49-F238E27FC236}">
                    <a16:creationId xmlns:a16="http://schemas.microsoft.com/office/drawing/2014/main" id="{180DF904-BC3D-4740-A0A1-C5B334623E81}"/>
                  </a:ext>
                </a:extLst>
              </p:cNvPr>
              <p:cNvSpPr/>
              <p:nvPr/>
            </p:nvSpPr>
            <p:spPr>
              <a:xfrm>
                <a:off x="306802" y="9007172"/>
                <a:ext cx="1364547" cy="1390433"/>
              </a:xfrm>
              <a:prstGeom prst="ellips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77" name="圖片 76">
                <a:extLst>
                  <a:ext uri="{FF2B5EF4-FFF2-40B4-BE49-F238E27FC236}">
                    <a16:creationId xmlns:a16="http://schemas.microsoft.com/office/drawing/2014/main" id="{8E5AF1E8-963A-4FF2-A54F-93B527B10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624" y="9303099"/>
                <a:ext cx="938786" cy="798578"/>
              </a:xfrm>
              <a:prstGeom prst="rect">
                <a:avLst/>
              </a:prstGeom>
            </p:spPr>
          </p:pic>
        </p:grpSp>
        <p:pic>
          <p:nvPicPr>
            <p:cNvPr id="71" name="圖片 70">
              <a:extLst>
                <a:ext uri="{FF2B5EF4-FFF2-40B4-BE49-F238E27FC236}">
                  <a16:creationId xmlns:a16="http://schemas.microsoft.com/office/drawing/2014/main" id="{2C458EDD-425E-4152-8B45-2F8C88531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0414" y="10606874"/>
              <a:ext cx="2002332" cy="687007"/>
            </a:xfrm>
            <a:prstGeom prst="rect">
              <a:avLst/>
            </a:prstGeom>
          </p:spPr>
        </p:pic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D1A78804-B979-4460-A684-0ADF7A70C500}"/>
                </a:ext>
              </a:extLst>
            </p:cNvPr>
            <p:cNvSpPr txBox="1"/>
            <p:nvPr/>
          </p:nvSpPr>
          <p:spPr>
            <a:xfrm>
              <a:off x="2778453" y="9257631"/>
              <a:ext cx="21006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台南歸仁店</a:t>
              </a:r>
              <a:r>
                <a:rPr lang="en-US" altLang="zh-TW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(</a:t>
              </a:r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總店</a:t>
              </a:r>
              <a:r>
                <a:rPr lang="en-US" altLang="zh-TW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)</a:t>
              </a:r>
            </a:p>
            <a:p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地址</a:t>
              </a:r>
              <a:r>
                <a:rPr lang="en-US" altLang="zh-TW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:</a:t>
              </a:r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台南市歸仁區中正南路</a:t>
              </a:r>
              <a:endParaRPr lang="en-US" altLang="zh-TW" sz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電話</a:t>
              </a:r>
              <a:r>
                <a:rPr lang="en-US" altLang="zh-TW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:06-2392588</a:t>
              </a:r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C71BC6F8-587B-4392-A1CD-7B7F82EF9FA6}"/>
                </a:ext>
              </a:extLst>
            </p:cNvPr>
            <p:cNvSpPr txBox="1"/>
            <p:nvPr/>
          </p:nvSpPr>
          <p:spPr>
            <a:xfrm>
              <a:off x="2717672" y="8760271"/>
              <a:ext cx="34671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門市資訊</a:t>
              </a:r>
              <a:endPara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4" name="文字方塊 73">
              <a:extLst>
                <a:ext uri="{FF2B5EF4-FFF2-40B4-BE49-F238E27FC236}">
                  <a16:creationId xmlns:a16="http://schemas.microsoft.com/office/drawing/2014/main" id="{5370732A-1B31-4CC7-AD1D-211FF187A630}"/>
                </a:ext>
              </a:extLst>
            </p:cNvPr>
            <p:cNvSpPr txBox="1"/>
            <p:nvPr/>
          </p:nvSpPr>
          <p:spPr>
            <a:xfrm>
              <a:off x="2792716" y="9894304"/>
              <a:ext cx="21006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TW" sz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台南歸仁店</a:t>
              </a:r>
              <a:endParaRPr lang="en-US" altLang="zh-TW" sz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地址</a:t>
              </a:r>
              <a:r>
                <a:rPr lang="en-US" altLang="zh-TW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:</a:t>
              </a:r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台南市新化區</a:t>
              </a:r>
              <a:endParaRPr lang="en-US" altLang="zh-TW" sz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電話</a:t>
              </a:r>
              <a:r>
                <a:rPr lang="en-US" altLang="zh-TW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:06-2392588</a:t>
              </a:r>
            </a:p>
          </p:txBody>
        </p:sp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4F4ECA78-CCC0-4F9A-B197-AA783C3305DE}"/>
                </a:ext>
              </a:extLst>
            </p:cNvPr>
            <p:cNvSpPr txBox="1"/>
            <p:nvPr/>
          </p:nvSpPr>
          <p:spPr>
            <a:xfrm>
              <a:off x="2792716" y="10782643"/>
              <a:ext cx="21006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TW" sz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台南崑山店</a:t>
              </a:r>
              <a:endParaRPr lang="en-US" altLang="zh-TW" sz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地址</a:t>
              </a:r>
              <a:r>
                <a:rPr lang="en-US" altLang="zh-TW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:</a:t>
              </a:r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台南市崑山區</a:t>
              </a:r>
              <a:endParaRPr lang="en-US" altLang="zh-TW" sz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電話</a:t>
              </a:r>
              <a:r>
                <a:rPr lang="en-US" altLang="zh-TW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:06-2392588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4336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00F1F64B-EF0B-4E21-84EA-73D9CA57F932}"/>
              </a:ext>
            </a:extLst>
          </p:cNvPr>
          <p:cNvGrpSpPr/>
          <p:nvPr/>
        </p:nvGrpSpPr>
        <p:grpSpPr>
          <a:xfrm>
            <a:off x="11139" y="0"/>
            <a:ext cx="6858000" cy="313954"/>
            <a:chOff x="0" y="0"/>
            <a:chExt cx="12192000" cy="558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064A9A9-E32C-4F54-A3F3-CD07BD9397A3}"/>
                </a:ext>
              </a:extLst>
            </p:cNvPr>
            <p:cNvSpPr/>
            <p:nvPr/>
          </p:nvSpPr>
          <p:spPr>
            <a:xfrm>
              <a:off x="0" y="0"/>
              <a:ext cx="12192000" cy="5581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 dirty="0"/>
            </a:p>
          </p:txBody>
        </p: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172E9CE5-7130-48C9-80AF-BC12705CDFB9}"/>
                </a:ext>
              </a:extLst>
            </p:cNvPr>
            <p:cNvCxnSpPr/>
            <p:nvPr/>
          </p:nvCxnSpPr>
          <p:spPr>
            <a:xfrm>
              <a:off x="123047" y="194473"/>
              <a:ext cx="29527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82C8B737-F649-4F49-9751-3409750EED2B}"/>
                </a:ext>
              </a:extLst>
            </p:cNvPr>
            <p:cNvCxnSpPr/>
            <p:nvPr/>
          </p:nvCxnSpPr>
          <p:spPr>
            <a:xfrm>
              <a:off x="123047" y="289723"/>
              <a:ext cx="29527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219BE926-1DF9-4900-84E1-2A9CEEA75CF6}"/>
                </a:ext>
              </a:extLst>
            </p:cNvPr>
            <p:cNvCxnSpPr/>
            <p:nvPr/>
          </p:nvCxnSpPr>
          <p:spPr>
            <a:xfrm>
              <a:off x="123047" y="382591"/>
              <a:ext cx="29527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39A40C54-9E99-4FD1-ABA6-4FF79A572697}"/>
              </a:ext>
            </a:extLst>
          </p:cNvPr>
          <p:cNvSpPr/>
          <p:nvPr/>
        </p:nvSpPr>
        <p:spPr>
          <a:xfrm>
            <a:off x="11139" y="319685"/>
            <a:ext cx="6951636" cy="1187231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24C3E63-6CB6-494C-BCC8-3E3F03AFD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2868"/>
            <a:ext cx="6858000" cy="113432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994A464-3E77-47B2-BA1B-5A7068515530}"/>
              </a:ext>
            </a:extLst>
          </p:cNvPr>
          <p:cNvSpPr txBox="1"/>
          <p:nvPr/>
        </p:nvSpPr>
        <p:spPr>
          <a:xfrm>
            <a:off x="0" y="267446"/>
            <a:ext cx="6858000" cy="248209"/>
          </a:xfrm>
          <a:prstGeom prst="rect">
            <a:avLst/>
          </a:prstGeom>
          <a:solidFill>
            <a:schemeClr val="bg2">
              <a:lumMod val="10000"/>
              <a:alpha val="31000"/>
            </a:schemeClr>
          </a:solidFill>
        </p:spPr>
        <p:txBody>
          <a:bodyPr wrap="square" rtlCol="0">
            <a:spAutoFit/>
          </a:bodyPr>
          <a:lstStyle/>
          <a:p>
            <a:endParaRPr lang="zh-TW" altLang="en-US" sz="1013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E6D9F6B-44FD-4CE0-829F-0BD9AC93298F}"/>
              </a:ext>
            </a:extLst>
          </p:cNvPr>
          <p:cNvSpPr txBox="1"/>
          <p:nvPr/>
        </p:nvSpPr>
        <p:spPr>
          <a:xfrm>
            <a:off x="2870859" y="1536943"/>
            <a:ext cx="162320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5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菜單 </a:t>
            </a:r>
            <a:r>
              <a:rPr lang="en-US" altLang="zh-TW" sz="1350" b="1" dirty="0">
                <a:solidFill>
                  <a:srgbClr val="512507"/>
                </a:solidFill>
                <a:ea typeface="標楷體" panose="03000509000000000000" pitchFamily="65" charset="-120"/>
              </a:rPr>
              <a:t>Menu</a:t>
            </a:r>
            <a:endParaRPr lang="zh-TW" altLang="en-US" sz="1013" b="1" dirty="0">
              <a:solidFill>
                <a:srgbClr val="512507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C3CE619-0D97-45EB-BCA2-B8AF718D655C}"/>
              </a:ext>
            </a:extLst>
          </p:cNvPr>
          <p:cNvSpPr txBox="1"/>
          <p:nvPr/>
        </p:nvSpPr>
        <p:spPr>
          <a:xfrm>
            <a:off x="4860173" y="1545572"/>
            <a:ext cx="723275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13" dirty="0"/>
              <a:t>Language:</a:t>
            </a:r>
            <a:endParaRPr lang="zh-TW" altLang="en-US" sz="1013" dirty="0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29857C47-D625-4E78-9486-3A78C718D9A8}"/>
              </a:ext>
            </a:extLst>
          </p:cNvPr>
          <p:cNvGrpSpPr/>
          <p:nvPr/>
        </p:nvGrpSpPr>
        <p:grpSpPr>
          <a:xfrm>
            <a:off x="5583562" y="1587073"/>
            <a:ext cx="986604" cy="178630"/>
            <a:chOff x="10238150" y="3140314"/>
            <a:chExt cx="794702" cy="30078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52A98EC-44BB-4B54-A3E7-CFF8262079CC}"/>
                </a:ext>
              </a:extLst>
            </p:cNvPr>
            <p:cNvSpPr/>
            <p:nvPr/>
          </p:nvSpPr>
          <p:spPr>
            <a:xfrm>
              <a:off x="10238150" y="3161700"/>
              <a:ext cx="794702" cy="279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E80F8584-64E4-486F-9F4C-6CAE4348D62C}"/>
                </a:ext>
              </a:extLst>
            </p:cNvPr>
            <p:cNvSpPr/>
            <p:nvPr/>
          </p:nvSpPr>
          <p:spPr>
            <a:xfrm flipV="1">
              <a:off x="10867187" y="3236449"/>
              <a:ext cx="114137" cy="16869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2319C6BA-BCDE-4DC6-A2C8-6764330F228C}"/>
                </a:ext>
              </a:extLst>
            </p:cNvPr>
            <p:cNvSpPr txBox="1"/>
            <p:nvPr/>
          </p:nvSpPr>
          <p:spPr>
            <a:xfrm>
              <a:off x="10238150" y="3140314"/>
              <a:ext cx="381838" cy="91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788" dirty="0"/>
                <a:t>繁體中文</a:t>
              </a:r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796330A7-65D7-4430-B51B-F93FBBE7ACE3}"/>
              </a:ext>
            </a:extLst>
          </p:cNvPr>
          <p:cNvSpPr/>
          <p:nvPr/>
        </p:nvSpPr>
        <p:spPr>
          <a:xfrm>
            <a:off x="1202395" y="2609180"/>
            <a:ext cx="5441682" cy="224686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7253F41-E774-44DB-A82D-3827B358FB59}"/>
              </a:ext>
            </a:extLst>
          </p:cNvPr>
          <p:cNvSpPr/>
          <p:nvPr/>
        </p:nvSpPr>
        <p:spPr>
          <a:xfrm>
            <a:off x="123686" y="2609180"/>
            <a:ext cx="1049734" cy="222878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226183FE-858E-4813-8EAD-BF9E9B416B9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4782" y="3415142"/>
            <a:ext cx="898263" cy="648722"/>
          </a:xfrm>
          <a:prstGeom prst="rect">
            <a:avLst/>
          </a:prstGeom>
          <a:pattFill prst="pct5">
            <a:fgClr>
              <a:srgbClr val="000000">
                <a:shade val="95000"/>
              </a:srgbClr>
            </a:fgClr>
            <a:bgClr>
              <a:schemeClr val="bg1"/>
            </a:bgClr>
          </a:pattFill>
          <a:ln w="381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36FB397E-E64B-4A76-A4E4-64C21778FFCA}"/>
              </a:ext>
            </a:extLst>
          </p:cNvPr>
          <p:cNvSpPr/>
          <p:nvPr/>
        </p:nvSpPr>
        <p:spPr>
          <a:xfrm>
            <a:off x="2330351" y="2652876"/>
            <a:ext cx="439170" cy="691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3CA9EB2-D74A-4883-B88D-33486FD96DD8}"/>
              </a:ext>
            </a:extLst>
          </p:cNvPr>
          <p:cNvSpPr/>
          <p:nvPr/>
        </p:nvSpPr>
        <p:spPr>
          <a:xfrm>
            <a:off x="2798495" y="2652877"/>
            <a:ext cx="931133" cy="691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4E67BE9F-EDCC-4268-9E9B-9AEDE49BF42E}"/>
              </a:ext>
            </a:extLst>
          </p:cNvPr>
          <p:cNvCxnSpPr>
            <a:cxnSpLocks/>
          </p:cNvCxnSpPr>
          <p:nvPr/>
        </p:nvCxnSpPr>
        <p:spPr>
          <a:xfrm flipH="1">
            <a:off x="3784758" y="2609180"/>
            <a:ext cx="1" cy="22468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795B8A35-D708-4547-A21F-5082BA658275}"/>
              </a:ext>
            </a:extLst>
          </p:cNvPr>
          <p:cNvSpPr/>
          <p:nvPr/>
        </p:nvSpPr>
        <p:spPr>
          <a:xfrm>
            <a:off x="1228551" y="3394045"/>
            <a:ext cx="1080195" cy="691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13" dirty="0">
                <a:solidFill>
                  <a:schemeClr val="tx1"/>
                </a:solidFill>
              </a:rPr>
              <a:t>魷魚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D8885B8-EF8A-4B87-AF56-823AC688E72A}"/>
              </a:ext>
            </a:extLst>
          </p:cNvPr>
          <p:cNvSpPr/>
          <p:nvPr/>
        </p:nvSpPr>
        <p:spPr>
          <a:xfrm>
            <a:off x="2348531" y="3394045"/>
            <a:ext cx="418058" cy="691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A41BE4A-39AD-4682-9E09-A0420C6415A4}"/>
              </a:ext>
            </a:extLst>
          </p:cNvPr>
          <p:cNvSpPr/>
          <p:nvPr/>
        </p:nvSpPr>
        <p:spPr>
          <a:xfrm>
            <a:off x="1142258" y="12458307"/>
            <a:ext cx="776027" cy="6251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6928B11-285B-4A53-985F-1D67D261D11C}"/>
              </a:ext>
            </a:extLst>
          </p:cNvPr>
          <p:cNvSpPr/>
          <p:nvPr/>
        </p:nvSpPr>
        <p:spPr>
          <a:xfrm>
            <a:off x="1957068" y="12462030"/>
            <a:ext cx="785859" cy="6251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F878CA2-5D0D-4806-B908-3614244F2254}"/>
              </a:ext>
            </a:extLst>
          </p:cNvPr>
          <p:cNvSpPr/>
          <p:nvPr/>
        </p:nvSpPr>
        <p:spPr>
          <a:xfrm>
            <a:off x="2781672" y="12462030"/>
            <a:ext cx="836668" cy="6251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511888E-DEC8-4342-BC63-21B3AD9A8375}"/>
              </a:ext>
            </a:extLst>
          </p:cNvPr>
          <p:cNvSpPr/>
          <p:nvPr/>
        </p:nvSpPr>
        <p:spPr>
          <a:xfrm>
            <a:off x="2798497" y="3394139"/>
            <a:ext cx="931130" cy="691235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17BF0B30-67B4-4B36-B9EB-4243E6BC3E51}"/>
              </a:ext>
            </a:extLst>
          </p:cNvPr>
          <p:cNvCxnSpPr>
            <a:stCxn id="45" idx="0"/>
            <a:endCxn id="31" idx="2"/>
          </p:cNvCxnSpPr>
          <p:nvPr/>
        </p:nvCxnSpPr>
        <p:spPr>
          <a:xfrm flipH="1">
            <a:off x="3263914" y="3394139"/>
            <a:ext cx="150" cy="6697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070752DF-575E-4148-9EC6-1D3022AEFD86}"/>
              </a:ext>
            </a:extLst>
          </p:cNvPr>
          <p:cNvSpPr txBox="1"/>
          <p:nvPr/>
        </p:nvSpPr>
        <p:spPr>
          <a:xfrm>
            <a:off x="2820892" y="3578179"/>
            <a:ext cx="444352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013" dirty="0">
                <a:solidFill>
                  <a:schemeClr val="bg1"/>
                </a:solidFill>
              </a:rPr>
              <a:t>雞排</a:t>
            </a:r>
            <a:endParaRPr lang="en-US" altLang="zh-TW" sz="1013" dirty="0">
              <a:solidFill>
                <a:schemeClr val="bg1"/>
              </a:solidFill>
            </a:endParaRPr>
          </a:p>
          <a:p>
            <a:pPr algn="ctr"/>
            <a:r>
              <a:rPr lang="en-US" altLang="zh-TW" sz="1013" dirty="0">
                <a:solidFill>
                  <a:schemeClr val="bg1"/>
                </a:solidFill>
              </a:rPr>
              <a:t>55</a:t>
            </a:r>
            <a:endParaRPr lang="zh-TW" altLang="en-US" sz="1013" dirty="0">
              <a:solidFill>
                <a:schemeClr val="bg1"/>
              </a:solidFill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B7220EB2-306A-44A3-B8F1-211B3062CEF7}"/>
              </a:ext>
            </a:extLst>
          </p:cNvPr>
          <p:cNvSpPr txBox="1"/>
          <p:nvPr/>
        </p:nvSpPr>
        <p:spPr>
          <a:xfrm>
            <a:off x="3275330" y="3578180"/>
            <a:ext cx="444352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013" dirty="0">
                <a:solidFill>
                  <a:schemeClr val="bg1"/>
                </a:solidFill>
              </a:rPr>
              <a:t>雞皮</a:t>
            </a:r>
            <a:endParaRPr lang="en-US" altLang="zh-TW" sz="1013" dirty="0">
              <a:solidFill>
                <a:schemeClr val="bg1"/>
              </a:solidFill>
            </a:endParaRPr>
          </a:p>
          <a:p>
            <a:pPr algn="ctr"/>
            <a:r>
              <a:rPr lang="en-US" altLang="zh-TW" sz="1013" dirty="0">
                <a:solidFill>
                  <a:schemeClr val="bg1"/>
                </a:solidFill>
              </a:rPr>
              <a:t>35</a:t>
            </a:r>
            <a:endParaRPr lang="zh-TW" altLang="en-US" sz="1013" dirty="0">
              <a:solidFill>
                <a:schemeClr val="bg1"/>
              </a:solidFill>
            </a:endParaRPr>
          </a:p>
        </p:txBody>
      </p:sp>
      <p:pic>
        <p:nvPicPr>
          <p:cNvPr id="51" name="圖片 50">
            <a:extLst>
              <a:ext uri="{FF2B5EF4-FFF2-40B4-BE49-F238E27FC236}">
                <a16:creationId xmlns:a16="http://schemas.microsoft.com/office/drawing/2014/main" id="{5A2A607D-26E5-4241-BC2C-5AFA3A8CC0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155" r="39988"/>
          <a:stretch/>
        </p:blipFill>
        <p:spPr>
          <a:xfrm>
            <a:off x="2356507" y="2670222"/>
            <a:ext cx="408455" cy="654593"/>
          </a:xfrm>
          <a:prstGeom prst="rect">
            <a:avLst/>
          </a:prstGeom>
          <a:solidFill>
            <a:srgbClr val="000000">
              <a:shade val="95000"/>
            </a:srgbClr>
          </a:solidFill>
          <a:ln w="381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55" name="矩形 54">
            <a:extLst>
              <a:ext uri="{FF2B5EF4-FFF2-40B4-BE49-F238E27FC236}">
                <a16:creationId xmlns:a16="http://schemas.microsoft.com/office/drawing/2014/main" id="{BA9F2112-C7E1-4F8B-9B68-6B52D685E4F5}"/>
              </a:ext>
            </a:extLst>
          </p:cNvPr>
          <p:cNvSpPr/>
          <p:nvPr/>
        </p:nvSpPr>
        <p:spPr>
          <a:xfrm>
            <a:off x="2346566" y="2654421"/>
            <a:ext cx="436590" cy="689783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47C991AF-3D8D-4194-8F9F-BC6316EA2AF0}"/>
              </a:ext>
            </a:extLst>
          </p:cNvPr>
          <p:cNvSpPr txBox="1"/>
          <p:nvPr/>
        </p:nvSpPr>
        <p:spPr>
          <a:xfrm>
            <a:off x="2342684" y="2840082"/>
            <a:ext cx="444352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013" dirty="0">
                <a:solidFill>
                  <a:schemeClr val="bg1"/>
                </a:solidFill>
              </a:rPr>
              <a:t>薯條</a:t>
            </a:r>
            <a:endParaRPr lang="en-US" altLang="zh-TW" sz="1013" dirty="0">
              <a:solidFill>
                <a:schemeClr val="bg1"/>
              </a:solidFill>
            </a:endParaRPr>
          </a:p>
          <a:p>
            <a:pPr algn="ctr"/>
            <a:r>
              <a:rPr lang="en-US" altLang="zh-TW" sz="1013" dirty="0">
                <a:solidFill>
                  <a:schemeClr val="bg1"/>
                </a:solidFill>
              </a:rPr>
              <a:t>25</a:t>
            </a:r>
            <a:endParaRPr lang="zh-TW" altLang="en-US" sz="1013" dirty="0">
              <a:solidFill>
                <a:schemeClr val="bg1"/>
              </a:solidFill>
            </a:endParaRPr>
          </a:p>
        </p:txBody>
      </p:sp>
      <p:pic>
        <p:nvPicPr>
          <p:cNvPr id="57" name="圖片 56">
            <a:extLst>
              <a:ext uri="{FF2B5EF4-FFF2-40B4-BE49-F238E27FC236}">
                <a16:creationId xmlns:a16="http://schemas.microsoft.com/office/drawing/2014/main" id="{79247432-E8AB-42D0-9CE3-B92B2CCBDD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7284"/>
          <a:stretch/>
        </p:blipFill>
        <p:spPr>
          <a:xfrm>
            <a:off x="1254103" y="2666716"/>
            <a:ext cx="1047275" cy="660750"/>
          </a:xfrm>
          <a:prstGeom prst="rect">
            <a:avLst/>
          </a:prstGeom>
          <a:solidFill>
            <a:srgbClr val="000000">
              <a:shade val="95000"/>
            </a:srgbClr>
          </a:solidFill>
          <a:ln w="381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58" name="矩形 57">
            <a:extLst>
              <a:ext uri="{FF2B5EF4-FFF2-40B4-BE49-F238E27FC236}">
                <a16:creationId xmlns:a16="http://schemas.microsoft.com/office/drawing/2014/main" id="{4100F004-7EA6-4E66-9D6C-52AD567A40CF}"/>
              </a:ext>
            </a:extLst>
          </p:cNvPr>
          <p:cNvSpPr/>
          <p:nvPr/>
        </p:nvSpPr>
        <p:spPr>
          <a:xfrm>
            <a:off x="1254103" y="2652875"/>
            <a:ext cx="1047275" cy="67459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B5104F37-B664-418B-B02B-E3DA4C22CEBE}"/>
              </a:ext>
            </a:extLst>
          </p:cNvPr>
          <p:cNvSpPr txBox="1"/>
          <p:nvPr/>
        </p:nvSpPr>
        <p:spPr>
          <a:xfrm>
            <a:off x="1481549" y="2825449"/>
            <a:ext cx="574195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013" dirty="0">
                <a:solidFill>
                  <a:schemeClr val="bg1"/>
                </a:solidFill>
              </a:rPr>
              <a:t>鹹酥雞</a:t>
            </a:r>
            <a:endParaRPr lang="en-US" altLang="zh-TW" sz="1013" dirty="0">
              <a:solidFill>
                <a:schemeClr val="bg1"/>
              </a:solidFill>
            </a:endParaRPr>
          </a:p>
          <a:p>
            <a:pPr algn="ctr"/>
            <a:r>
              <a:rPr lang="en-US" altLang="zh-TW" sz="1013" dirty="0">
                <a:solidFill>
                  <a:schemeClr val="bg1"/>
                </a:solidFill>
              </a:rPr>
              <a:t>35</a:t>
            </a:r>
            <a:endParaRPr lang="zh-TW" altLang="en-US" sz="1013" dirty="0">
              <a:solidFill>
                <a:schemeClr val="bg1"/>
              </a:solidFill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EFD1741C-40EF-4E7C-97B0-223FCF2E8EF7}"/>
              </a:ext>
            </a:extLst>
          </p:cNvPr>
          <p:cNvSpPr/>
          <p:nvPr/>
        </p:nvSpPr>
        <p:spPr>
          <a:xfrm>
            <a:off x="181059" y="2666715"/>
            <a:ext cx="957867" cy="2116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6E322F23-B227-4ACE-A992-6672875C51F1}"/>
              </a:ext>
            </a:extLst>
          </p:cNvPr>
          <p:cNvSpPr/>
          <p:nvPr/>
        </p:nvSpPr>
        <p:spPr>
          <a:xfrm>
            <a:off x="3842125" y="2665385"/>
            <a:ext cx="2759372" cy="21214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C2E72253-21A6-4D0B-96C3-986A5BB8ACDC}"/>
              </a:ext>
            </a:extLst>
          </p:cNvPr>
          <p:cNvSpPr txBox="1"/>
          <p:nvPr/>
        </p:nvSpPr>
        <p:spPr>
          <a:xfrm>
            <a:off x="123686" y="1875040"/>
            <a:ext cx="2872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rgbClr val="512507"/>
                </a:solidFill>
              </a:rPr>
              <a:t>圖片菜單 </a:t>
            </a:r>
            <a:r>
              <a:rPr lang="en-US" altLang="zh-TW" sz="1400" b="1" dirty="0">
                <a:solidFill>
                  <a:srgbClr val="512507"/>
                </a:solidFill>
              </a:rPr>
              <a:t>By site</a:t>
            </a:r>
            <a:r>
              <a:rPr lang="en-US" altLang="zh-TW" sz="1100" dirty="0"/>
              <a:t>|</a:t>
            </a:r>
            <a:r>
              <a:rPr lang="zh-TW" altLang="en-US" sz="1100" b="1" dirty="0"/>
              <a:t> 紙本菜單 </a:t>
            </a:r>
            <a:r>
              <a:rPr lang="en-US" altLang="zh-TW" sz="1100" dirty="0"/>
              <a:t>By List</a:t>
            </a:r>
            <a:endParaRPr lang="zh-TW" altLang="en-US" sz="1100" dirty="0"/>
          </a:p>
        </p:txBody>
      </p:sp>
      <p:sp>
        <p:nvSpPr>
          <p:cNvPr id="63" name="箭號: 向下 62">
            <a:extLst>
              <a:ext uri="{FF2B5EF4-FFF2-40B4-BE49-F238E27FC236}">
                <a16:creationId xmlns:a16="http://schemas.microsoft.com/office/drawing/2014/main" id="{9E9282D1-248A-48A2-87C1-87F815CB83C0}"/>
              </a:ext>
            </a:extLst>
          </p:cNvPr>
          <p:cNvSpPr/>
          <p:nvPr/>
        </p:nvSpPr>
        <p:spPr>
          <a:xfrm>
            <a:off x="2216059" y="2603598"/>
            <a:ext cx="245058" cy="3051904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2D37A7C6-DED8-4DE0-BC15-42A24E41C1C5}"/>
              </a:ext>
            </a:extLst>
          </p:cNvPr>
          <p:cNvSpPr txBox="1"/>
          <p:nvPr/>
        </p:nvSpPr>
        <p:spPr>
          <a:xfrm>
            <a:off x="2465271" y="5231288"/>
            <a:ext cx="146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Change event</a:t>
            </a:r>
            <a:endParaRPr lang="zh-TW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D0E89ED0-FE4B-44D4-85F6-95F6BDA874E1}"/>
              </a:ext>
            </a:extLst>
          </p:cNvPr>
          <p:cNvSpPr/>
          <p:nvPr/>
        </p:nvSpPr>
        <p:spPr>
          <a:xfrm>
            <a:off x="1145028" y="6702240"/>
            <a:ext cx="5441682" cy="224686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30C56822-9579-42E6-89C2-7DA4CE304649}"/>
              </a:ext>
            </a:extLst>
          </p:cNvPr>
          <p:cNvSpPr/>
          <p:nvPr/>
        </p:nvSpPr>
        <p:spPr>
          <a:xfrm>
            <a:off x="66319" y="6702240"/>
            <a:ext cx="1049734" cy="222878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pic>
        <p:nvPicPr>
          <p:cNvPr id="66" name="圖片 65">
            <a:extLst>
              <a:ext uri="{FF2B5EF4-FFF2-40B4-BE49-F238E27FC236}">
                <a16:creationId xmlns:a16="http://schemas.microsoft.com/office/drawing/2014/main" id="{937B7A92-7DD0-49F8-A557-37CCF797A16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415" y="7508202"/>
            <a:ext cx="898263" cy="648722"/>
          </a:xfrm>
          <a:prstGeom prst="rect">
            <a:avLst/>
          </a:prstGeom>
          <a:pattFill prst="pct5">
            <a:fgClr>
              <a:srgbClr val="000000">
                <a:shade val="95000"/>
              </a:srgbClr>
            </a:fgClr>
            <a:bgClr>
              <a:schemeClr val="bg1"/>
            </a:bgClr>
          </a:pattFill>
          <a:ln w="381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78" name="矩形 77">
            <a:extLst>
              <a:ext uri="{FF2B5EF4-FFF2-40B4-BE49-F238E27FC236}">
                <a16:creationId xmlns:a16="http://schemas.microsoft.com/office/drawing/2014/main" id="{7C989E57-67B6-4622-9250-7898F46B5B70}"/>
              </a:ext>
            </a:extLst>
          </p:cNvPr>
          <p:cNvSpPr/>
          <p:nvPr/>
        </p:nvSpPr>
        <p:spPr>
          <a:xfrm>
            <a:off x="2272984" y="6745936"/>
            <a:ext cx="439170" cy="691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F8A1B66B-B183-40B8-87F2-1DDA10E294EB}"/>
              </a:ext>
            </a:extLst>
          </p:cNvPr>
          <p:cNvSpPr/>
          <p:nvPr/>
        </p:nvSpPr>
        <p:spPr>
          <a:xfrm>
            <a:off x="2741128" y="6745937"/>
            <a:ext cx="931133" cy="691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33A87AFB-D058-4070-B3C1-DD8F4FBF71FE}"/>
              </a:ext>
            </a:extLst>
          </p:cNvPr>
          <p:cNvCxnSpPr>
            <a:cxnSpLocks/>
          </p:cNvCxnSpPr>
          <p:nvPr/>
        </p:nvCxnSpPr>
        <p:spPr>
          <a:xfrm flipH="1">
            <a:off x="3727391" y="6702240"/>
            <a:ext cx="1" cy="22468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矩形 80">
            <a:extLst>
              <a:ext uri="{FF2B5EF4-FFF2-40B4-BE49-F238E27FC236}">
                <a16:creationId xmlns:a16="http://schemas.microsoft.com/office/drawing/2014/main" id="{7513C93A-0FE5-4092-AD75-5BDBD63762F5}"/>
              </a:ext>
            </a:extLst>
          </p:cNvPr>
          <p:cNvSpPr/>
          <p:nvPr/>
        </p:nvSpPr>
        <p:spPr>
          <a:xfrm>
            <a:off x="1171184" y="7487105"/>
            <a:ext cx="1080195" cy="691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13" dirty="0">
                <a:solidFill>
                  <a:schemeClr val="tx1"/>
                </a:solidFill>
              </a:rPr>
              <a:t>魷魚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BCB91023-7F85-4933-86C1-D22DDAF91F0E}"/>
              </a:ext>
            </a:extLst>
          </p:cNvPr>
          <p:cNvSpPr/>
          <p:nvPr/>
        </p:nvSpPr>
        <p:spPr>
          <a:xfrm>
            <a:off x="2291164" y="7487105"/>
            <a:ext cx="418058" cy="691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D3706C4C-162C-412E-A1A8-20FEBB0EDF6C}"/>
              </a:ext>
            </a:extLst>
          </p:cNvPr>
          <p:cNvSpPr/>
          <p:nvPr/>
        </p:nvSpPr>
        <p:spPr>
          <a:xfrm>
            <a:off x="2741130" y="7487199"/>
            <a:ext cx="931130" cy="691235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cxnSp>
        <p:nvCxnSpPr>
          <p:cNvPr id="84" name="直線接點 83">
            <a:extLst>
              <a:ext uri="{FF2B5EF4-FFF2-40B4-BE49-F238E27FC236}">
                <a16:creationId xmlns:a16="http://schemas.microsoft.com/office/drawing/2014/main" id="{70B40A03-B596-4FAF-BA82-244D63E31606}"/>
              </a:ext>
            </a:extLst>
          </p:cNvPr>
          <p:cNvCxnSpPr>
            <a:stCxn id="83" idx="0"/>
            <a:endCxn id="66" idx="2"/>
          </p:cNvCxnSpPr>
          <p:nvPr/>
        </p:nvCxnSpPr>
        <p:spPr>
          <a:xfrm flipH="1">
            <a:off x="3206547" y="7487199"/>
            <a:ext cx="150" cy="6697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466146EE-9A50-44C9-B8D2-1D7368A68146}"/>
              </a:ext>
            </a:extLst>
          </p:cNvPr>
          <p:cNvSpPr txBox="1"/>
          <p:nvPr/>
        </p:nvSpPr>
        <p:spPr>
          <a:xfrm>
            <a:off x="2763525" y="7671239"/>
            <a:ext cx="444352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013" dirty="0">
                <a:solidFill>
                  <a:schemeClr val="bg1"/>
                </a:solidFill>
              </a:rPr>
              <a:t>雞排</a:t>
            </a:r>
            <a:endParaRPr lang="en-US" altLang="zh-TW" sz="1013" dirty="0">
              <a:solidFill>
                <a:schemeClr val="bg1"/>
              </a:solidFill>
            </a:endParaRPr>
          </a:p>
          <a:p>
            <a:pPr algn="ctr"/>
            <a:r>
              <a:rPr lang="en-US" altLang="zh-TW" sz="1013" dirty="0">
                <a:solidFill>
                  <a:schemeClr val="bg1"/>
                </a:solidFill>
              </a:rPr>
              <a:t>55</a:t>
            </a:r>
            <a:endParaRPr lang="zh-TW" altLang="en-US" sz="1013" dirty="0">
              <a:solidFill>
                <a:schemeClr val="bg1"/>
              </a:solidFill>
            </a:endParaRP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D7F0F85A-F97B-4BEE-9AAA-92C4FFEA7695}"/>
              </a:ext>
            </a:extLst>
          </p:cNvPr>
          <p:cNvSpPr txBox="1"/>
          <p:nvPr/>
        </p:nvSpPr>
        <p:spPr>
          <a:xfrm>
            <a:off x="3217963" y="7671240"/>
            <a:ext cx="444352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013" dirty="0">
                <a:solidFill>
                  <a:schemeClr val="bg1"/>
                </a:solidFill>
              </a:rPr>
              <a:t>雞皮</a:t>
            </a:r>
            <a:endParaRPr lang="en-US" altLang="zh-TW" sz="1013" dirty="0">
              <a:solidFill>
                <a:schemeClr val="bg1"/>
              </a:solidFill>
            </a:endParaRPr>
          </a:p>
          <a:p>
            <a:pPr algn="ctr"/>
            <a:r>
              <a:rPr lang="en-US" altLang="zh-TW" sz="1013" dirty="0">
                <a:solidFill>
                  <a:schemeClr val="bg1"/>
                </a:solidFill>
              </a:rPr>
              <a:t>35</a:t>
            </a:r>
            <a:endParaRPr lang="zh-TW" altLang="en-US" sz="1013" dirty="0">
              <a:solidFill>
                <a:schemeClr val="bg1"/>
              </a:solidFill>
            </a:endParaRPr>
          </a:p>
        </p:txBody>
      </p:sp>
      <p:pic>
        <p:nvPicPr>
          <p:cNvPr id="87" name="圖片 86">
            <a:extLst>
              <a:ext uri="{FF2B5EF4-FFF2-40B4-BE49-F238E27FC236}">
                <a16:creationId xmlns:a16="http://schemas.microsoft.com/office/drawing/2014/main" id="{270B7743-1008-498D-BEC2-12BD24417A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155" r="39988"/>
          <a:stretch/>
        </p:blipFill>
        <p:spPr>
          <a:xfrm>
            <a:off x="2299140" y="6763282"/>
            <a:ext cx="408455" cy="654593"/>
          </a:xfrm>
          <a:prstGeom prst="rect">
            <a:avLst/>
          </a:prstGeom>
          <a:solidFill>
            <a:srgbClr val="000000">
              <a:shade val="95000"/>
            </a:srgbClr>
          </a:solidFill>
          <a:ln w="381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88" name="矩形 87">
            <a:extLst>
              <a:ext uri="{FF2B5EF4-FFF2-40B4-BE49-F238E27FC236}">
                <a16:creationId xmlns:a16="http://schemas.microsoft.com/office/drawing/2014/main" id="{9F158960-D4AE-45C9-A666-E1A62751D50D}"/>
              </a:ext>
            </a:extLst>
          </p:cNvPr>
          <p:cNvSpPr/>
          <p:nvPr/>
        </p:nvSpPr>
        <p:spPr>
          <a:xfrm>
            <a:off x="2289199" y="6747481"/>
            <a:ext cx="436590" cy="689783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32587C6A-C0F7-4B92-A701-3DE3DDAA7023}"/>
              </a:ext>
            </a:extLst>
          </p:cNvPr>
          <p:cNvSpPr txBox="1"/>
          <p:nvPr/>
        </p:nvSpPr>
        <p:spPr>
          <a:xfrm>
            <a:off x="2285317" y="6933142"/>
            <a:ext cx="444352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013" dirty="0">
                <a:solidFill>
                  <a:schemeClr val="bg1"/>
                </a:solidFill>
              </a:rPr>
              <a:t>薯條</a:t>
            </a:r>
            <a:endParaRPr lang="en-US" altLang="zh-TW" sz="1013" dirty="0">
              <a:solidFill>
                <a:schemeClr val="bg1"/>
              </a:solidFill>
            </a:endParaRPr>
          </a:p>
          <a:p>
            <a:pPr algn="ctr"/>
            <a:r>
              <a:rPr lang="en-US" altLang="zh-TW" sz="1013" dirty="0">
                <a:solidFill>
                  <a:schemeClr val="bg1"/>
                </a:solidFill>
              </a:rPr>
              <a:t>25</a:t>
            </a:r>
            <a:endParaRPr lang="zh-TW" altLang="en-US" sz="1013" dirty="0">
              <a:solidFill>
                <a:schemeClr val="bg1"/>
              </a:solidFill>
            </a:endParaRPr>
          </a:p>
        </p:txBody>
      </p:sp>
      <p:pic>
        <p:nvPicPr>
          <p:cNvPr id="90" name="圖片 89">
            <a:extLst>
              <a:ext uri="{FF2B5EF4-FFF2-40B4-BE49-F238E27FC236}">
                <a16:creationId xmlns:a16="http://schemas.microsoft.com/office/drawing/2014/main" id="{4CFE0808-8D80-4117-A2EF-FE479635A4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7284"/>
          <a:stretch/>
        </p:blipFill>
        <p:spPr>
          <a:xfrm>
            <a:off x="1196736" y="6759776"/>
            <a:ext cx="1047275" cy="660750"/>
          </a:xfrm>
          <a:prstGeom prst="rect">
            <a:avLst/>
          </a:prstGeom>
          <a:solidFill>
            <a:srgbClr val="000000">
              <a:shade val="95000"/>
            </a:srgbClr>
          </a:solidFill>
          <a:ln w="381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91" name="矩形 90">
            <a:extLst>
              <a:ext uri="{FF2B5EF4-FFF2-40B4-BE49-F238E27FC236}">
                <a16:creationId xmlns:a16="http://schemas.microsoft.com/office/drawing/2014/main" id="{8C6F1F57-B06D-47B9-BCD2-C8CA883FFDBA}"/>
              </a:ext>
            </a:extLst>
          </p:cNvPr>
          <p:cNvSpPr/>
          <p:nvPr/>
        </p:nvSpPr>
        <p:spPr>
          <a:xfrm>
            <a:off x="1196736" y="6745935"/>
            <a:ext cx="1047275" cy="67459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4F1C4EE2-C4C2-419E-B340-5633FFFF8F38}"/>
              </a:ext>
            </a:extLst>
          </p:cNvPr>
          <p:cNvSpPr txBox="1"/>
          <p:nvPr/>
        </p:nvSpPr>
        <p:spPr>
          <a:xfrm>
            <a:off x="1424182" y="6918509"/>
            <a:ext cx="574195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013" dirty="0">
                <a:solidFill>
                  <a:schemeClr val="bg1"/>
                </a:solidFill>
              </a:rPr>
              <a:t>鹹酥雞</a:t>
            </a:r>
            <a:endParaRPr lang="en-US" altLang="zh-TW" sz="1013" dirty="0">
              <a:solidFill>
                <a:schemeClr val="bg1"/>
              </a:solidFill>
            </a:endParaRPr>
          </a:p>
          <a:p>
            <a:pPr algn="ctr"/>
            <a:r>
              <a:rPr lang="en-US" altLang="zh-TW" sz="1013" dirty="0">
                <a:solidFill>
                  <a:schemeClr val="bg1"/>
                </a:solidFill>
              </a:rPr>
              <a:t>35</a:t>
            </a:r>
            <a:endParaRPr lang="zh-TW" altLang="en-US" sz="1013" dirty="0">
              <a:solidFill>
                <a:schemeClr val="bg1"/>
              </a:solidFill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50477327-C9DC-4722-9061-720C0FF4062A}"/>
              </a:ext>
            </a:extLst>
          </p:cNvPr>
          <p:cNvSpPr/>
          <p:nvPr/>
        </p:nvSpPr>
        <p:spPr>
          <a:xfrm>
            <a:off x="123692" y="6759775"/>
            <a:ext cx="957867" cy="2116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8C978CF-1AFC-4E36-8665-2DF3C3F977FC}"/>
              </a:ext>
            </a:extLst>
          </p:cNvPr>
          <p:cNvSpPr/>
          <p:nvPr/>
        </p:nvSpPr>
        <p:spPr>
          <a:xfrm>
            <a:off x="3784758" y="6758445"/>
            <a:ext cx="2759372" cy="21214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E4C40362-CB66-4272-9D79-242DE7FE57DC}"/>
              </a:ext>
            </a:extLst>
          </p:cNvPr>
          <p:cNvSpPr txBox="1"/>
          <p:nvPr/>
        </p:nvSpPr>
        <p:spPr>
          <a:xfrm>
            <a:off x="81106" y="5870216"/>
            <a:ext cx="2872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rgbClr val="512507"/>
                </a:solidFill>
              </a:rPr>
              <a:t>圖片菜單 </a:t>
            </a:r>
            <a:r>
              <a:rPr lang="en-US" altLang="zh-TW" sz="1400" b="1" dirty="0">
                <a:solidFill>
                  <a:srgbClr val="512507"/>
                </a:solidFill>
              </a:rPr>
              <a:t>By site</a:t>
            </a:r>
            <a:r>
              <a:rPr lang="en-US" altLang="zh-TW" sz="1100" dirty="0"/>
              <a:t>|</a:t>
            </a:r>
            <a:r>
              <a:rPr lang="zh-TW" altLang="en-US" sz="1100" b="1" dirty="0"/>
              <a:t> 紙本菜單 </a:t>
            </a:r>
            <a:r>
              <a:rPr lang="en-US" altLang="zh-TW" sz="1100" dirty="0"/>
              <a:t>By List</a:t>
            </a:r>
            <a:endParaRPr lang="zh-TW" altLang="en-US" sz="11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DC19833-F8CB-4166-AD72-C123B05C15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9571">
            <a:off x="2482482" y="2226910"/>
            <a:ext cx="508214" cy="508214"/>
          </a:xfrm>
          <a:prstGeom prst="rect">
            <a:avLst/>
          </a:prstGeom>
        </p:spPr>
      </p:pic>
      <p:sp>
        <p:nvSpPr>
          <p:cNvPr id="96" name="文字方塊 95">
            <a:extLst>
              <a:ext uri="{FF2B5EF4-FFF2-40B4-BE49-F238E27FC236}">
                <a16:creationId xmlns:a16="http://schemas.microsoft.com/office/drawing/2014/main" id="{E19B790E-79BF-4303-BF02-FACFB3246D67}"/>
              </a:ext>
            </a:extLst>
          </p:cNvPr>
          <p:cNvSpPr txBox="1"/>
          <p:nvPr/>
        </p:nvSpPr>
        <p:spPr>
          <a:xfrm>
            <a:off x="129325" y="2261761"/>
            <a:ext cx="147348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13" dirty="0"/>
              <a:t>飲食習慣</a:t>
            </a:r>
            <a:r>
              <a:rPr lang="en-US" altLang="zh-TW" sz="1013" dirty="0"/>
              <a:t>/Eating habits:</a:t>
            </a:r>
            <a:endParaRPr lang="zh-TW" altLang="en-US" sz="1013" dirty="0"/>
          </a:p>
        </p:txBody>
      </p:sp>
      <p:grpSp>
        <p:nvGrpSpPr>
          <p:cNvPr id="97" name="群組 96">
            <a:extLst>
              <a:ext uri="{FF2B5EF4-FFF2-40B4-BE49-F238E27FC236}">
                <a16:creationId xmlns:a16="http://schemas.microsoft.com/office/drawing/2014/main" id="{2AB014BF-C08C-4206-8CDE-0CD3182C81DC}"/>
              </a:ext>
            </a:extLst>
          </p:cNvPr>
          <p:cNvGrpSpPr/>
          <p:nvPr/>
        </p:nvGrpSpPr>
        <p:grpSpPr>
          <a:xfrm>
            <a:off x="1532945" y="2273599"/>
            <a:ext cx="986604" cy="213585"/>
            <a:chOff x="10238150" y="3118930"/>
            <a:chExt cx="794702" cy="359644"/>
          </a:xfrm>
        </p:grpSpPr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7F7C1A3A-9AE0-49D1-9A20-51C75A0DF182}"/>
                </a:ext>
              </a:extLst>
            </p:cNvPr>
            <p:cNvSpPr/>
            <p:nvPr/>
          </p:nvSpPr>
          <p:spPr>
            <a:xfrm>
              <a:off x="10238150" y="3161700"/>
              <a:ext cx="794702" cy="279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sp>
          <p:nvSpPr>
            <p:cNvPr id="99" name="等腰三角形 98">
              <a:extLst>
                <a:ext uri="{FF2B5EF4-FFF2-40B4-BE49-F238E27FC236}">
                  <a16:creationId xmlns:a16="http://schemas.microsoft.com/office/drawing/2014/main" id="{BEC92E41-751C-4707-8DC7-19FD772C42A3}"/>
                </a:ext>
              </a:extLst>
            </p:cNvPr>
            <p:cNvSpPr/>
            <p:nvPr/>
          </p:nvSpPr>
          <p:spPr>
            <a:xfrm flipV="1">
              <a:off x="10867187" y="3236449"/>
              <a:ext cx="114137" cy="16869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sp>
          <p:nvSpPr>
            <p:cNvPr id="100" name="文字方塊 99">
              <a:extLst>
                <a:ext uri="{FF2B5EF4-FFF2-40B4-BE49-F238E27FC236}">
                  <a16:creationId xmlns:a16="http://schemas.microsoft.com/office/drawing/2014/main" id="{0A3AA8C4-A252-4F7C-81BB-7F603AF25635}"/>
                </a:ext>
              </a:extLst>
            </p:cNvPr>
            <p:cNvSpPr txBox="1"/>
            <p:nvPr/>
          </p:nvSpPr>
          <p:spPr>
            <a:xfrm>
              <a:off x="10238150" y="3118930"/>
              <a:ext cx="506471" cy="359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88" dirty="0"/>
                <a:t>正常</a:t>
              </a:r>
            </a:p>
          </p:txBody>
        </p:sp>
      </p:grp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8EB8BF85-84F8-4139-9C73-9F38D8D7781F}"/>
              </a:ext>
            </a:extLst>
          </p:cNvPr>
          <p:cNvSpPr txBox="1"/>
          <p:nvPr/>
        </p:nvSpPr>
        <p:spPr>
          <a:xfrm>
            <a:off x="81106" y="6294010"/>
            <a:ext cx="147348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13" dirty="0"/>
              <a:t>飲食習慣</a:t>
            </a:r>
            <a:r>
              <a:rPr lang="en-US" altLang="zh-TW" sz="1013" dirty="0"/>
              <a:t>/Eating habits:</a:t>
            </a:r>
            <a:endParaRPr lang="zh-TW" altLang="en-US" sz="1013" dirty="0"/>
          </a:p>
        </p:txBody>
      </p:sp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CF6060BD-9E63-436E-B332-E06826F40B04}"/>
              </a:ext>
            </a:extLst>
          </p:cNvPr>
          <p:cNvGrpSpPr/>
          <p:nvPr/>
        </p:nvGrpSpPr>
        <p:grpSpPr>
          <a:xfrm>
            <a:off x="1484726" y="6305848"/>
            <a:ext cx="986604" cy="213585"/>
            <a:chOff x="10238150" y="3118930"/>
            <a:chExt cx="794702" cy="359644"/>
          </a:xfrm>
        </p:grpSpPr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CC28F104-B1B5-490C-B0E7-AB667C8B6623}"/>
                </a:ext>
              </a:extLst>
            </p:cNvPr>
            <p:cNvSpPr/>
            <p:nvPr/>
          </p:nvSpPr>
          <p:spPr>
            <a:xfrm>
              <a:off x="10238150" y="3161700"/>
              <a:ext cx="794702" cy="279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sp>
          <p:nvSpPr>
            <p:cNvPr id="104" name="等腰三角形 103">
              <a:extLst>
                <a:ext uri="{FF2B5EF4-FFF2-40B4-BE49-F238E27FC236}">
                  <a16:creationId xmlns:a16="http://schemas.microsoft.com/office/drawing/2014/main" id="{F93AEF9F-19FA-4503-A601-E5DF4F7941F3}"/>
                </a:ext>
              </a:extLst>
            </p:cNvPr>
            <p:cNvSpPr/>
            <p:nvPr/>
          </p:nvSpPr>
          <p:spPr>
            <a:xfrm flipV="1">
              <a:off x="10867187" y="3236449"/>
              <a:ext cx="114137" cy="16869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sp>
          <p:nvSpPr>
            <p:cNvPr id="105" name="文字方塊 104">
              <a:extLst>
                <a:ext uri="{FF2B5EF4-FFF2-40B4-BE49-F238E27FC236}">
                  <a16:creationId xmlns:a16="http://schemas.microsoft.com/office/drawing/2014/main" id="{F5E905B1-13FE-4A40-AE04-993F2E2EE824}"/>
                </a:ext>
              </a:extLst>
            </p:cNvPr>
            <p:cNvSpPr txBox="1"/>
            <p:nvPr/>
          </p:nvSpPr>
          <p:spPr>
            <a:xfrm>
              <a:off x="10238150" y="3118930"/>
              <a:ext cx="506471" cy="359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788" dirty="0"/>
                <a:t>No Pork </a:t>
              </a:r>
              <a:endParaRPr lang="zh-TW" altLang="en-US" sz="788" dirty="0"/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FEE58EAC-939B-4818-A648-78E372633AEB}"/>
              </a:ext>
            </a:extLst>
          </p:cNvPr>
          <p:cNvSpPr/>
          <p:nvPr/>
        </p:nvSpPr>
        <p:spPr>
          <a:xfrm>
            <a:off x="3958284" y="2185203"/>
            <a:ext cx="651300" cy="9176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solidFill>
                  <a:schemeClr val="tx1"/>
                </a:solidFill>
              </a:rPr>
              <a:t>正常</a:t>
            </a:r>
            <a:endParaRPr lang="en-US" altLang="zh-TW" sz="1000" dirty="0">
              <a:solidFill>
                <a:schemeClr val="tx1"/>
              </a:solidFill>
            </a:endParaRPr>
          </a:p>
          <a:p>
            <a:pPr algn="ctr"/>
            <a:r>
              <a:rPr lang="zh-TW" altLang="en-US" sz="1000" dirty="0">
                <a:solidFill>
                  <a:schemeClr val="tx1"/>
                </a:solidFill>
              </a:rPr>
              <a:t>不吃豬</a:t>
            </a:r>
            <a:endParaRPr lang="en-US" altLang="zh-TW" sz="1000" dirty="0">
              <a:solidFill>
                <a:schemeClr val="tx1"/>
              </a:solidFill>
            </a:endParaRPr>
          </a:p>
          <a:p>
            <a:pPr algn="ctr"/>
            <a:r>
              <a:rPr lang="zh-TW" altLang="en-US" sz="1000" dirty="0">
                <a:solidFill>
                  <a:schemeClr val="tx1"/>
                </a:solidFill>
              </a:rPr>
              <a:t>不吃牛</a:t>
            </a:r>
            <a:endParaRPr lang="en-US" altLang="zh-TW" sz="1000" dirty="0">
              <a:solidFill>
                <a:schemeClr val="tx1"/>
              </a:solidFill>
            </a:endParaRPr>
          </a:p>
          <a:p>
            <a:pPr algn="ctr"/>
            <a:r>
              <a:rPr lang="zh-TW" altLang="en-US" sz="1000" dirty="0">
                <a:solidFill>
                  <a:schemeClr val="tx1"/>
                </a:solidFill>
              </a:rPr>
              <a:t>不吃雞</a:t>
            </a:r>
            <a:endParaRPr lang="en-US" altLang="zh-TW" sz="1000" dirty="0">
              <a:solidFill>
                <a:schemeClr val="tx1"/>
              </a:solidFill>
            </a:endParaRPr>
          </a:p>
          <a:p>
            <a:pPr algn="ctr"/>
            <a:r>
              <a:rPr lang="zh-TW" altLang="en-US" sz="1000" dirty="0">
                <a:solidFill>
                  <a:schemeClr val="tx1"/>
                </a:solidFill>
              </a:rPr>
              <a:t>僅蔬菜</a:t>
            </a:r>
            <a:endParaRPr lang="en-US" altLang="zh-TW" sz="1000" dirty="0">
              <a:solidFill>
                <a:schemeClr val="tx1"/>
              </a:solidFill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D27AD3CC-0C88-4226-997A-010A9D190882}"/>
              </a:ext>
            </a:extLst>
          </p:cNvPr>
          <p:cNvCxnSpPr/>
          <p:nvPr/>
        </p:nvCxnSpPr>
        <p:spPr>
          <a:xfrm>
            <a:off x="2473416" y="2261761"/>
            <a:ext cx="1449753" cy="11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矩形 105">
            <a:extLst>
              <a:ext uri="{FF2B5EF4-FFF2-40B4-BE49-F238E27FC236}">
                <a16:creationId xmlns:a16="http://schemas.microsoft.com/office/drawing/2014/main" id="{C6DDC734-77C6-4692-88F6-57783728369F}"/>
              </a:ext>
            </a:extLst>
          </p:cNvPr>
          <p:cNvSpPr/>
          <p:nvPr/>
        </p:nvSpPr>
        <p:spPr>
          <a:xfrm>
            <a:off x="1188076" y="8230516"/>
            <a:ext cx="1080195" cy="691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 dirty="0">
              <a:solidFill>
                <a:schemeClr val="tx1"/>
              </a:solidFill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2013D47B-010C-42A9-8618-99A10527FADE}"/>
              </a:ext>
            </a:extLst>
          </p:cNvPr>
          <p:cNvSpPr/>
          <p:nvPr/>
        </p:nvSpPr>
        <p:spPr>
          <a:xfrm>
            <a:off x="2310520" y="8229903"/>
            <a:ext cx="418058" cy="691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9D931377-0908-4EAD-A3BD-BBD90ADCACF9}"/>
              </a:ext>
            </a:extLst>
          </p:cNvPr>
          <p:cNvSpPr/>
          <p:nvPr/>
        </p:nvSpPr>
        <p:spPr>
          <a:xfrm>
            <a:off x="2764961" y="8224943"/>
            <a:ext cx="905057" cy="6912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EA0CA208-7EE0-4D7E-96B6-78D667434B17}"/>
              </a:ext>
            </a:extLst>
          </p:cNvPr>
          <p:cNvSpPr/>
          <p:nvPr/>
        </p:nvSpPr>
        <p:spPr>
          <a:xfrm>
            <a:off x="1196735" y="8229775"/>
            <a:ext cx="1054643" cy="6864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cxnSp>
        <p:nvCxnSpPr>
          <p:cNvPr id="111" name="直線接點 110">
            <a:extLst>
              <a:ext uri="{FF2B5EF4-FFF2-40B4-BE49-F238E27FC236}">
                <a16:creationId xmlns:a16="http://schemas.microsoft.com/office/drawing/2014/main" id="{C08197B2-B5F4-4F29-B067-7D1170F1C7D0}"/>
              </a:ext>
            </a:extLst>
          </p:cNvPr>
          <p:cNvCxnSpPr>
            <a:cxnSpLocks/>
          </p:cNvCxnSpPr>
          <p:nvPr/>
        </p:nvCxnSpPr>
        <p:spPr>
          <a:xfrm flipH="1">
            <a:off x="1720223" y="8235698"/>
            <a:ext cx="150" cy="6697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3D55659A-A7DE-449F-B5BE-8B39DB924ABB}"/>
              </a:ext>
            </a:extLst>
          </p:cNvPr>
          <p:cNvSpPr txBox="1"/>
          <p:nvPr/>
        </p:nvSpPr>
        <p:spPr>
          <a:xfrm>
            <a:off x="1178883" y="8374128"/>
            <a:ext cx="5575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</a:rPr>
              <a:t>百頁豆腐</a:t>
            </a:r>
            <a:endParaRPr lang="en-US" altLang="zh-TW" sz="1000" dirty="0">
              <a:solidFill>
                <a:schemeClr val="bg1"/>
              </a:solidFill>
            </a:endParaRPr>
          </a:p>
          <a:p>
            <a:pPr algn="ctr"/>
            <a:r>
              <a:rPr lang="en-US" altLang="zh-TW" sz="1000" dirty="0">
                <a:solidFill>
                  <a:schemeClr val="bg1"/>
                </a:solidFill>
              </a:rPr>
              <a:t>15</a:t>
            </a:r>
            <a:endParaRPr lang="zh-TW" altLang="en-US" sz="1000" dirty="0">
              <a:solidFill>
                <a:schemeClr val="bg1"/>
              </a:solidFill>
            </a:endParaRPr>
          </a:p>
        </p:txBody>
      </p: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84531423-B6FC-4860-8951-0463472A7024}"/>
              </a:ext>
            </a:extLst>
          </p:cNvPr>
          <p:cNvSpPr txBox="1"/>
          <p:nvPr/>
        </p:nvSpPr>
        <p:spPr>
          <a:xfrm>
            <a:off x="1769681" y="8425528"/>
            <a:ext cx="444352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013" dirty="0">
                <a:solidFill>
                  <a:schemeClr val="bg1"/>
                </a:solidFill>
              </a:rPr>
              <a:t>熱狗</a:t>
            </a:r>
            <a:endParaRPr lang="en-US" altLang="zh-TW" sz="1013" dirty="0">
              <a:solidFill>
                <a:schemeClr val="bg1"/>
              </a:solidFill>
            </a:endParaRPr>
          </a:p>
          <a:p>
            <a:pPr algn="ctr"/>
            <a:r>
              <a:rPr lang="en-US" altLang="zh-TW" sz="1013" dirty="0">
                <a:solidFill>
                  <a:schemeClr val="bg1"/>
                </a:solidFill>
              </a:rPr>
              <a:t>35</a:t>
            </a:r>
            <a:endParaRPr lang="zh-TW" altLang="en-US" sz="1013" dirty="0">
              <a:solidFill>
                <a:schemeClr val="bg1"/>
              </a:solidFill>
            </a:endParaRPr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C5BD29F8-4DCC-49E7-85D0-CF4213A1B62E}"/>
              </a:ext>
            </a:extLst>
          </p:cNvPr>
          <p:cNvCxnSpPr>
            <a:stCxn id="109" idx="0"/>
          </p:cNvCxnSpPr>
          <p:nvPr/>
        </p:nvCxnSpPr>
        <p:spPr>
          <a:xfrm>
            <a:off x="1724057" y="8229775"/>
            <a:ext cx="527321" cy="6983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接點 113">
            <a:extLst>
              <a:ext uri="{FF2B5EF4-FFF2-40B4-BE49-F238E27FC236}">
                <a16:creationId xmlns:a16="http://schemas.microsoft.com/office/drawing/2014/main" id="{914EE86F-C0C8-4FFD-B64D-1FE52FF254F4}"/>
              </a:ext>
            </a:extLst>
          </p:cNvPr>
          <p:cNvCxnSpPr>
            <a:cxnSpLocks/>
            <a:endCxn id="106" idx="2"/>
          </p:cNvCxnSpPr>
          <p:nvPr/>
        </p:nvCxnSpPr>
        <p:spPr>
          <a:xfrm flipH="1">
            <a:off x="1728174" y="8235698"/>
            <a:ext cx="526608" cy="6861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矩形 114">
            <a:extLst>
              <a:ext uri="{FF2B5EF4-FFF2-40B4-BE49-F238E27FC236}">
                <a16:creationId xmlns:a16="http://schemas.microsoft.com/office/drawing/2014/main" id="{5C1BA0F5-8A00-46E2-B461-08E0D988929D}"/>
              </a:ext>
            </a:extLst>
          </p:cNvPr>
          <p:cNvSpPr/>
          <p:nvPr/>
        </p:nvSpPr>
        <p:spPr>
          <a:xfrm>
            <a:off x="3853058" y="8143950"/>
            <a:ext cx="1080195" cy="691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 dirty="0">
              <a:solidFill>
                <a:schemeClr val="tx1"/>
              </a:solidFill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818C9527-FC47-4EA9-BF0B-E7B73F7ACAFA}"/>
              </a:ext>
            </a:extLst>
          </p:cNvPr>
          <p:cNvSpPr/>
          <p:nvPr/>
        </p:nvSpPr>
        <p:spPr>
          <a:xfrm>
            <a:off x="3861717" y="8143209"/>
            <a:ext cx="1071536" cy="6864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A909F112-76BB-4A31-9C64-B040E437866A}"/>
              </a:ext>
            </a:extLst>
          </p:cNvPr>
          <p:cNvCxnSpPr>
            <a:cxnSpLocks/>
          </p:cNvCxnSpPr>
          <p:nvPr/>
        </p:nvCxnSpPr>
        <p:spPr>
          <a:xfrm flipH="1">
            <a:off x="4385205" y="8149132"/>
            <a:ext cx="150" cy="6697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BC48D137-B053-44F7-8CDD-7320DB4511F7}"/>
              </a:ext>
            </a:extLst>
          </p:cNvPr>
          <p:cNvSpPr txBox="1"/>
          <p:nvPr/>
        </p:nvSpPr>
        <p:spPr>
          <a:xfrm>
            <a:off x="3844033" y="8255445"/>
            <a:ext cx="5575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</a:rPr>
              <a:t>百頁豆腐</a:t>
            </a:r>
            <a:endParaRPr lang="en-US" altLang="zh-TW" sz="1000" dirty="0">
              <a:solidFill>
                <a:schemeClr val="bg1"/>
              </a:solidFill>
            </a:endParaRPr>
          </a:p>
          <a:p>
            <a:pPr algn="ctr"/>
            <a:r>
              <a:rPr lang="en-US" altLang="zh-TW" sz="1000" dirty="0">
                <a:solidFill>
                  <a:schemeClr val="bg1"/>
                </a:solidFill>
              </a:rPr>
              <a:t>15</a:t>
            </a:r>
            <a:endParaRPr lang="zh-TW" altLang="en-US" sz="1000" dirty="0">
              <a:solidFill>
                <a:schemeClr val="bg1"/>
              </a:solidFill>
            </a:endParaRPr>
          </a:p>
        </p:txBody>
      </p: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41EDF2A3-7971-4AC3-A14E-36B9BC8A4ED7}"/>
              </a:ext>
            </a:extLst>
          </p:cNvPr>
          <p:cNvSpPr txBox="1"/>
          <p:nvPr/>
        </p:nvSpPr>
        <p:spPr>
          <a:xfrm>
            <a:off x="4374876" y="8261727"/>
            <a:ext cx="611539" cy="559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13" dirty="0">
                <a:solidFill>
                  <a:schemeClr val="bg1"/>
                </a:solidFill>
              </a:rPr>
              <a:t>德國香腸</a:t>
            </a:r>
            <a:endParaRPr lang="en-US" altLang="zh-TW" sz="1013" dirty="0">
              <a:solidFill>
                <a:schemeClr val="bg1"/>
              </a:solidFill>
            </a:endParaRPr>
          </a:p>
          <a:p>
            <a:pPr algn="ctr"/>
            <a:r>
              <a:rPr lang="en-US" altLang="zh-TW" sz="1013" dirty="0">
                <a:solidFill>
                  <a:schemeClr val="bg1"/>
                </a:solidFill>
              </a:rPr>
              <a:t>35</a:t>
            </a:r>
            <a:endParaRPr lang="zh-TW" altLang="en-US" sz="1013" dirty="0">
              <a:solidFill>
                <a:schemeClr val="bg1"/>
              </a:solidFill>
            </a:endParaRPr>
          </a:p>
        </p:txBody>
      </p:sp>
      <p:cxnSp>
        <p:nvCxnSpPr>
          <p:cNvPr id="120" name="直線接點 119">
            <a:extLst>
              <a:ext uri="{FF2B5EF4-FFF2-40B4-BE49-F238E27FC236}">
                <a16:creationId xmlns:a16="http://schemas.microsoft.com/office/drawing/2014/main" id="{6185EA88-10A6-47B2-B0DD-24375293849D}"/>
              </a:ext>
            </a:extLst>
          </p:cNvPr>
          <p:cNvCxnSpPr>
            <a:cxnSpLocks/>
            <a:stCxn id="116" idx="0"/>
          </p:cNvCxnSpPr>
          <p:nvPr/>
        </p:nvCxnSpPr>
        <p:spPr>
          <a:xfrm>
            <a:off x="4397485" y="8143209"/>
            <a:ext cx="518875" cy="6983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接點 120">
            <a:extLst>
              <a:ext uri="{FF2B5EF4-FFF2-40B4-BE49-F238E27FC236}">
                <a16:creationId xmlns:a16="http://schemas.microsoft.com/office/drawing/2014/main" id="{B35A13AF-222C-465E-A2B9-0AA2683F561D}"/>
              </a:ext>
            </a:extLst>
          </p:cNvPr>
          <p:cNvCxnSpPr>
            <a:cxnSpLocks/>
            <a:endCxn id="115" idx="2"/>
          </p:cNvCxnSpPr>
          <p:nvPr/>
        </p:nvCxnSpPr>
        <p:spPr>
          <a:xfrm flipH="1">
            <a:off x="4393156" y="8149132"/>
            <a:ext cx="526608" cy="6861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539AAC43-525A-4C30-B493-E3A0051AA03D}"/>
              </a:ext>
            </a:extLst>
          </p:cNvPr>
          <p:cNvSpPr txBox="1"/>
          <p:nvPr/>
        </p:nvSpPr>
        <p:spPr>
          <a:xfrm>
            <a:off x="2473416" y="902249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把不能吃的打叉</a:t>
            </a:r>
          </a:p>
        </p:txBody>
      </p:sp>
    </p:spTree>
    <p:extLst>
      <p:ext uri="{BB962C8B-B14F-4D97-AF65-F5344CB8AC3E}">
        <p14:creationId xmlns:p14="http://schemas.microsoft.com/office/powerpoint/2010/main" val="2317839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189066-78EF-471F-A4FF-7B44A953F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131" y="4372572"/>
            <a:ext cx="5952382" cy="393906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徵才資訊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74D7BF-1925-4786-8E33-9F82C00AF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882" y="4856134"/>
            <a:ext cx="5914632" cy="2785596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670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1469AC71-CC3C-4FE5-822C-5B575CF46FBD}"/>
              </a:ext>
            </a:extLst>
          </p:cNvPr>
          <p:cNvGrpSpPr/>
          <p:nvPr/>
        </p:nvGrpSpPr>
        <p:grpSpPr>
          <a:xfrm>
            <a:off x="0" y="0"/>
            <a:ext cx="6858000" cy="313954"/>
            <a:chOff x="0" y="0"/>
            <a:chExt cx="12192000" cy="55814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08B938C-213F-41BD-8C1F-7F74C2EFAEB0}"/>
                </a:ext>
              </a:extLst>
            </p:cNvPr>
            <p:cNvSpPr/>
            <p:nvPr/>
          </p:nvSpPr>
          <p:spPr>
            <a:xfrm>
              <a:off x="0" y="0"/>
              <a:ext cx="12192000" cy="5581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 dirty="0"/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329273D8-F337-4B35-8CC2-5E5C6598C2FD}"/>
                </a:ext>
              </a:extLst>
            </p:cNvPr>
            <p:cNvCxnSpPr/>
            <p:nvPr/>
          </p:nvCxnSpPr>
          <p:spPr>
            <a:xfrm>
              <a:off x="123047" y="194473"/>
              <a:ext cx="29527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C88A1C4F-B13D-48CB-8E31-F8A6CDC87996}"/>
                </a:ext>
              </a:extLst>
            </p:cNvPr>
            <p:cNvCxnSpPr/>
            <p:nvPr/>
          </p:nvCxnSpPr>
          <p:spPr>
            <a:xfrm>
              <a:off x="123047" y="289723"/>
              <a:ext cx="29527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0BCA9DD3-0D76-45BE-99CB-E963C350136E}"/>
                </a:ext>
              </a:extLst>
            </p:cNvPr>
            <p:cNvCxnSpPr/>
            <p:nvPr/>
          </p:nvCxnSpPr>
          <p:spPr>
            <a:xfrm>
              <a:off x="123047" y="382591"/>
              <a:ext cx="29527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84F6DCCC-B2B1-4693-92B0-5FFE753A4EB4}"/>
              </a:ext>
            </a:extLst>
          </p:cNvPr>
          <p:cNvSpPr/>
          <p:nvPr/>
        </p:nvSpPr>
        <p:spPr>
          <a:xfrm>
            <a:off x="0" y="313954"/>
            <a:ext cx="6858000" cy="118780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1F75029-4E91-4DB7-88AC-418E47913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3954"/>
            <a:ext cx="6858000" cy="314747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2EB3448-A56E-40B2-A2F9-09755945FC60}"/>
              </a:ext>
            </a:extLst>
          </p:cNvPr>
          <p:cNvSpPr/>
          <p:nvPr/>
        </p:nvSpPr>
        <p:spPr>
          <a:xfrm>
            <a:off x="0" y="313954"/>
            <a:ext cx="6858000" cy="3117930"/>
          </a:xfrm>
          <a:prstGeom prst="rect">
            <a:avLst/>
          </a:prstGeom>
          <a:solidFill>
            <a:schemeClr val="tx1">
              <a:lumMod val="75000"/>
              <a:lumOff val="2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75B4F08-B5EB-4752-8C3A-558639B1C50E}"/>
              </a:ext>
            </a:extLst>
          </p:cNvPr>
          <p:cNvSpPr txBox="1"/>
          <p:nvPr/>
        </p:nvSpPr>
        <p:spPr>
          <a:xfrm>
            <a:off x="350445" y="2297457"/>
            <a:ext cx="2649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徵才資訊 </a:t>
            </a:r>
            <a:r>
              <a:rPr lang="en-US" altLang="zh-TW" b="1" dirty="0">
                <a:solidFill>
                  <a:srgbClr val="00B0F0"/>
                </a:solidFill>
                <a:ea typeface="標楷體" panose="03000509000000000000" pitchFamily="65" charset="-120"/>
              </a:rPr>
              <a:t>Recruits</a:t>
            </a:r>
            <a:endParaRPr lang="zh-TW" altLang="en-US" sz="1200" b="1" dirty="0">
              <a:solidFill>
                <a:srgbClr val="00B0F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8A88FED-C1CC-44E3-B243-B086BFB88BC5}"/>
              </a:ext>
            </a:extLst>
          </p:cNvPr>
          <p:cNvSpPr txBox="1"/>
          <p:nvPr/>
        </p:nvSpPr>
        <p:spPr>
          <a:xfrm>
            <a:off x="2313585" y="3674080"/>
            <a:ext cx="2649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徵才資訊 </a:t>
            </a:r>
            <a:r>
              <a:rPr lang="en-US" altLang="zh-TW" b="1" dirty="0">
                <a:solidFill>
                  <a:srgbClr val="512507"/>
                </a:solidFill>
                <a:ea typeface="標楷體" panose="03000509000000000000" pitchFamily="65" charset="-120"/>
              </a:rPr>
              <a:t>Recruits</a:t>
            </a:r>
            <a:endParaRPr lang="zh-TW" altLang="en-US" sz="1200" b="1" dirty="0">
              <a:solidFill>
                <a:srgbClr val="512507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B6B481A-B771-4687-AF48-F570F7E635D0}"/>
              </a:ext>
            </a:extLst>
          </p:cNvPr>
          <p:cNvSpPr txBox="1"/>
          <p:nvPr/>
        </p:nvSpPr>
        <p:spPr>
          <a:xfrm>
            <a:off x="609739" y="4253223"/>
            <a:ext cx="605762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1400" dirty="0"/>
          </a:p>
          <a:p>
            <a:r>
              <a:rPr lang="zh-TW" altLang="en-US" sz="1400" dirty="0"/>
              <a:t>相關工作資訊請參考</a:t>
            </a:r>
            <a:r>
              <a:rPr lang="en-US" altLang="zh-TW" sz="14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dirty="0">
                <a:hlinkClick r:id="rId3"/>
              </a:rPr>
              <a:t>小雞打工</a:t>
            </a:r>
            <a:endParaRPr lang="en-US" altLang="zh-TW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400" dirty="0"/>
          </a:p>
          <a:p>
            <a:r>
              <a:rPr lang="zh-TW" altLang="en-US" sz="1400" dirty="0"/>
              <a:t>或直接洽詢老闆電話</a:t>
            </a:r>
            <a:r>
              <a:rPr lang="en-US" altLang="zh-TW" sz="1400" dirty="0"/>
              <a:t>:</a:t>
            </a:r>
            <a:r>
              <a:rPr lang="zh-TW" altLang="en-US" sz="1400" dirty="0"/>
              <a:t> </a:t>
            </a:r>
            <a:r>
              <a:rPr lang="en-US" altLang="zh-TW" sz="1400" dirty="0"/>
              <a:t>0931344675</a:t>
            </a:r>
          </a:p>
          <a:p>
            <a:endParaRPr lang="en-US" altLang="zh-TW" sz="1400" dirty="0"/>
          </a:p>
          <a:p>
            <a:endParaRPr lang="zh-TW" altLang="en-US" sz="1400" dirty="0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59ACE483-179F-41DE-8ACA-BAE2391CB8C6}"/>
              </a:ext>
            </a:extLst>
          </p:cNvPr>
          <p:cNvGrpSpPr/>
          <p:nvPr/>
        </p:nvGrpSpPr>
        <p:grpSpPr>
          <a:xfrm>
            <a:off x="0" y="6071563"/>
            <a:ext cx="7000344" cy="3175930"/>
            <a:chOff x="-1" y="8702116"/>
            <a:chExt cx="6858001" cy="3175930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D2D8625-C9BC-49E7-90CF-0D56E3C3433C}"/>
                </a:ext>
              </a:extLst>
            </p:cNvPr>
            <p:cNvSpPr/>
            <p:nvPr/>
          </p:nvSpPr>
          <p:spPr>
            <a:xfrm>
              <a:off x="-1" y="8702116"/>
              <a:ext cx="6858001" cy="317593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5742CAE3-31D5-4D16-91A5-FD78095EE5C8}"/>
                </a:ext>
              </a:extLst>
            </p:cNvPr>
            <p:cNvGrpSpPr/>
            <p:nvPr/>
          </p:nvGrpSpPr>
          <p:grpSpPr>
            <a:xfrm>
              <a:off x="663720" y="9473419"/>
              <a:ext cx="1364547" cy="1390433"/>
              <a:chOff x="306802" y="9007172"/>
              <a:chExt cx="1364547" cy="1390433"/>
            </a:xfrm>
          </p:grpSpPr>
          <p:sp>
            <p:nvSpPr>
              <p:cNvPr id="24" name="橢圓 23">
                <a:extLst>
                  <a:ext uri="{FF2B5EF4-FFF2-40B4-BE49-F238E27FC236}">
                    <a16:creationId xmlns:a16="http://schemas.microsoft.com/office/drawing/2014/main" id="{C57D4411-073E-430B-ADCC-4E56523668B1}"/>
                  </a:ext>
                </a:extLst>
              </p:cNvPr>
              <p:cNvSpPr/>
              <p:nvPr/>
            </p:nvSpPr>
            <p:spPr>
              <a:xfrm>
                <a:off x="306802" y="9007172"/>
                <a:ext cx="1364547" cy="1390433"/>
              </a:xfrm>
              <a:prstGeom prst="ellips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25" name="圖片 24">
                <a:extLst>
                  <a:ext uri="{FF2B5EF4-FFF2-40B4-BE49-F238E27FC236}">
                    <a16:creationId xmlns:a16="http://schemas.microsoft.com/office/drawing/2014/main" id="{5E2F1E50-4594-4FE9-94D2-230F9EC2F9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624" y="9303099"/>
                <a:ext cx="938786" cy="798578"/>
              </a:xfrm>
              <a:prstGeom prst="rect">
                <a:avLst/>
              </a:prstGeom>
            </p:spPr>
          </p:pic>
        </p:grpSp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191B6471-BAE4-4F31-A5F5-294319F0A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414" y="10606874"/>
              <a:ext cx="2002332" cy="687007"/>
            </a:xfrm>
            <a:prstGeom prst="rect">
              <a:avLst/>
            </a:prstGeom>
          </p:spPr>
        </p:pic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24F35662-008B-47F0-AE5B-1E1E1AC12EDE}"/>
                </a:ext>
              </a:extLst>
            </p:cNvPr>
            <p:cNvSpPr txBox="1"/>
            <p:nvPr/>
          </p:nvSpPr>
          <p:spPr>
            <a:xfrm>
              <a:off x="2778453" y="9257631"/>
              <a:ext cx="21006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台南歸仁店</a:t>
              </a:r>
              <a:r>
                <a:rPr lang="en-US" altLang="zh-TW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(</a:t>
              </a:r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總店</a:t>
              </a:r>
              <a:r>
                <a:rPr lang="en-US" altLang="zh-TW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)</a:t>
              </a:r>
            </a:p>
            <a:p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地址</a:t>
              </a:r>
              <a:r>
                <a:rPr lang="en-US" altLang="zh-TW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:</a:t>
              </a:r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台南市歸仁區中正南路</a:t>
              </a:r>
              <a:endParaRPr lang="en-US" altLang="zh-TW" sz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電話</a:t>
              </a:r>
              <a:r>
                <a:rPr lang="en-US" altLang="zh-TW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:06-2392588</a:t>
              </a: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2C9B81D5-3B95-4411-9DFF-78EAFA0DF386}"/>
                </a:ext>
              </a:extLst>
            </p:cNvPr>
            <p:cNvSpPr txBox="1"/>
            <p:nvPr/>
          </p:nvSpPr>
          <p:spPr>
            <a:xfrm>
              <a:off x="2717672" y="8760271"/>
              <a:ext cx="34671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門市資訊</a:t>
              </a:r>
              <a:endPara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BFBC48E3-0B94-4BEC-98F7-915685BD0C83}"/>
                </a:ext>
              </a:extLst>
            </p:cNvPr>
            <p:cNvSpPr txBox="1"/>
            <p:nvPr/>
          </p:nvSpPr>
          <p:spPr>
            <a:xfrm>
              <a:off x="2792716" y="9894304"/>
              <a:ext cx="21006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TW" sz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台南歸仁店</a:t>
              </a:r>
              <a:endParaRPr lang="en-US" altLang="zh-TW" sz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地址</a:t>
              </a:r>
              <a:r>
                <a:rPr lang="en-US" altLang="zh-TW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:</a:t>
              </a:r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台南市新化區</a:t>
              </a:r>
              <a:endParaRPr lang="en-US" altLang="zh-TW" sz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電話</a:t>
              </a:r>
              <a:r>
                <a:rPr lang="en-US" altLang="zh-TW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:06-2392588</a:t>
              </a: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899F640F-DF2D-48EF-9D4F-FA1D82E68CB3}"/>
                </a:ext>
              </a:extLst>
            </p:cNvPr>
            <p:cNvSpPr txBox="1"/>
            <p:nvPr/>
          </p:nvSpPr>
          <p:spPr>
            <a:xfrm>
              <a:off x="2792716" y="10782643"/>
              <a:ext cx="21006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TW" sz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台南崑山店</a:t>
              </a:r>
              <a:endParaRPr lang="en-US" altLang="zh-TW" sz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地址</a:t>
              </a:r>
              <a:r>
                <a:rPr lang="en-US" altLang="zh-TW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:</a:t>
              </a:r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台南市崑山區</a:t>
              </a:r>
              <a:endParaRPr lang="en-US" altLang="zh-TW" sz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電話</a:t>
              </a:r>
              <a:r>
                <a:rPr lang="en-US" altLang="zh-TW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:06-2392588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9987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B7E6C4-92BE-45BF-9D65-043D475D7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9" y="4372573"/>
            <a:ext cx="5915025" cy="375031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分店據點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08D4DE-BF0F-46D5-B11F-FD20062C3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9" y="4780633"/>
            <a:ext cx="5915025" cy="2861097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1227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5784AC-DD61-428C-A501-AAC00E7F2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2EE77E-E131-4036-9A95-EC7735F83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345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BBF461C-70EB-432E-9F2A-2D3CD3289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首頁</a:t>
            </a:r>
            <a:br>
              <a:rPr lang="en-US" altLang="zh-TW" dirty="0"/>
            </a:br>
            <a:r>
              <a:rPr lang="en-US" altLang="zh-TW" dirty="0"/>
              <a:t>Home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F568350-885B-40C5-92BF-DACD74D8ED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2209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>
            <a:extLst>
              <a:ext uri="{FF2B5EF4-FFF2-40B4-BE49-F238E27FC236}">
                <a16:creationId xmlns:a16="http://schemas.microsoft.com/office/drawing/2014/main" id="{29318CD5-49D0-453C-B7B6-C9545A1A12C7}"/>
              </a:ext>
            </a:extLst>
          </p:cNvPr>
          <p:cNvSpPr/>
          <p:nvPr/>
        </p:nvSpPr>
        <p:spPr>
          <a:xfrm>
            <a:off x="0" y="6585817"/>
            <a:ext cx="7022376" cy="23729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DF422D0E-B0E3-4A83-9270-67425CF7469B}"/>
              </a:ext>
            </a:extLst>
          </p:cNvPr>
          <p:cNvGrpSpPr/>
          <p:nvPr/>
        </p:nvGrpSpPr>
        <p:grpSpPr>
          <a:xfrm>
            <a:off x="1" y="132260"/>
            <a:ext cx="6858874" cy="4067435"/>
            <a:chOff x="-1553" y="6061"/>
            <a:chExt cx="12193553" cy="6387750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33D0BA28-36A3-4751-989B-C25D384E80B5}"/>
                </a:ext>
              </a:extLst>
            </p:cNvPr>
            <p:cNvGrpSpPr/>
            <p:nvPr/>
          </p:nvGrpSpPr>
          <p:grpSpPr>
            <a:xfrm>
              <a:off x="-1552" y="6061"/>
              <a:ext cx="12193552" cy="6387750"/>
              <a:chOff x="-225556" y="942488"/>
              <a:chExt cx="12193552" cy="6387750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2EDFE580-0D4A-4F94-8240-68D66981B2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1" t="25720" r="9365" b="7983"/>
              <a:stretch/>
            </p:blipFill>
            <p:spPr>
              <a:xfrm>
                <a:off x="-224004" y="1287265"/>
                <a:ext cx="12192000" cy="4133653"/>
              </a:xfrm>
              <a:prstGeom prst="rect">
                <a:avLst/>
              </a:prstGeom>
            </p:spPr>
          </p:pic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73F8AC0-74F2-46D9-9493-56656A37CB69}"/>
                  </a:ext>
                </a:extLst>
              </p:cNvPr>
              <p:cNvSpPr/>
              <p:nvPr/>
            </p:nvSpPr>
            <p:spPr>
              <a:xfrm>
                <a:off x="-224004" y="5410627"/>
                <a:ext cx="12192000" cy="1919611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13" dirty="0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34A04E7-D5C3-4647-A612-C321F2F89960}"/>
                  </a:ext>
                </a:extLst>
              </p:cNvPr>
              <p:cNvSpPr/>
              <p:nvPr/>
            </p:nvSpPr>
            <p:spPr>
              <a:xfrm>
                <a:off x="-225556" y="942488"/>
                <a:ext cx="12193552" cy="34477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13"/>
              </a:p>
            </p:txBody>
          </p:sp>
        </p:grp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D4EB767-4D82-4007-9DD5-E8D85086C97B}"/>
                </a:ext>
              </a:extLst>
            </p:cNvPr>
            <p:cNvSpPr/>
            <p:nvPr/>
          </p:nvSpPr>
          <p:spPr>
            <a:xfrm>
              <a:off x="-1553" y="350838"/>
              <a:ext cx="12193553" cy="4511448"/>
            </a:xfrm>
            <a:prstGeom prst="rect">
              <a:avLst/>
            </a:prstGeom>
            <a:solidFill>
              <a:schemeClr val="dk1">
                <a:alpha val="47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 dirty="0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B8D3B30C-EC87-4369-9C0E-4F919EEC40DE}"/>
                </a:ext>
              </a:extLst>
            </p:cNvPr>
            <p:cNvSpPr/>
            <p:nvPr/>
          </p:nvSpPr>
          <p:spPr>
            <a:xfrm>
              <a:off x="625558" y="1704695"/>
              <a:ext cx="3780000" cy="3780000"/>
            </a:xfrm>
            <a:prstGeom prst="ellipse">
              <a:avLst/>
            </a:prstGeom>
            <a:solidFill>
              <a:schemeClr val="dk1">
                <a:alpha val="62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 dirty="0"/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81026FEC-548C-40E5-84C2-585336180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954" y="2090399"/>
              <a:ext cx="2802329" cy="2383801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B20504AE-5BE1-4664-8438-0C1A6512CDF8}"/>
                </a:ext>
              </a:extLst>
            </p:cNvPr>
            <p:cNvSpPr txBox="1"/>
            <p:nvPr/>
          </p:nvSpPr>
          <p:spPr>
            <a:xfrm>
              <a:off x="3276601" y="3479298"/>
              <a:ext cx="5943600" cy="1522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499" kern="1700" spc="113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Microsoft Himalaya" panose="01010100010101010101" pitchFamily="2" charset="0"/>
                </a:rPr>
                <a:t>小蒜頭</a:t>
              </a:r>
              <a:r>
                <a:rPr lang="zh-TW" altLang="en-US" sz="3037" kern="1700" spc="113" dirty="0">
                  <a:solidFill>
                    <a:srgbClr val="00B0F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Microsoft Himalaya" panose="01010100010101010101" pitchFamily="2" charset="0"/>
                </a:rPr>
                <a:t>鹹酥雞</a:t>
              </a:r>
              <a:endParaRPr lang="en-US" altLang="zh-TW" sz="3037" kern="1700" spc="113" dirty="0">
                <a:solidFill>
                  <a:srgbClr val="00B0F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Microsoft Himalaya" panose="01010100010101010101" pitchFamily="2" charset="0"/>
              </a:endParaRPr>
            </a:p>
            <a:p>
              <a:pPr algn="ctr"/>
              <a:r>
                <a:rPr lang="en-US" altLang="zh-TW" sz="1200" b="1" dirty="0">
                  <a:solidFill>
                    <a:srgbClr val="512507"/>
                  </a:solidFill>
                  <a:ea typeface="標楷體" panose="03000509000000000000" pitchFamily="65" charset="-120"/>
                </a:rPr>
                <a:t>XIAO SUAN TOU</a:t>
              </a:r>
              <a:r>
                <a:rPr lang="en-US" altLang="zh-TW" sz="1200" b="1" kern="1700" spc="113" dirty="0">
                  <a:solidFill>
                    <a:srgbClr val="512507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Microsoft Himalaya" panose="01010100010101010101" pitchFamily="2" charset="0"/>
                </a:rPr>
                <a:t> </a:t>
              </a:r>
              <a:r>
                <a:rPr lang="en-US" altLang="zh-TW" sz="1200" b="1" dirty="0">
                  <a:solidFill>
                    <a:srgbClr val="512507"/>
                  </a:solidFill>
                  <a:ea typeface="標楷體" panose="03000509000000000000" pitchFamily="65" charset="-120"/>
                </a:rPr>
                <a:t>Taiwanese Fried Chicken</a:t>
              </a:r>
              <a:endParaRPr lang="zh-TW" altLang="en-US" sz="1200" b="1" dirty="0">
                <a:solidFill>
                  <a:srgbClr val="512507"/>
                </a:solidFill>
                <a:ea typeface="標楷體" panose="03000509000000000000" pitchFamily="65" charset="-120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5CCB2964-B715-4F9A-8DF6-020618FA542C}"/>
                </a:ext>
              </a:extLst>
            </p:cNvPr>
            <p:cNvSpPr txBox="1"/>
            <p:nvPr/>
          </p:nvSpPr>
          <p:spPr>
            <a:xfrm>
              <a:off x="7783335" y="4926650"/>
              <a:ext cx="1929874" cy="5316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chemeClr val="bg1"/>
                  </a:solidFill>
                  <a:ea typeface="Yu Gothic Medium" panose="020B0500000000000000" pitchFamily="34" charset="-128"/>
                </a:rPr>
                <a:t>Since 1990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91346232-B18F-4813-A1A0-737DB0378A03}"/>
              </a:ext>
            </a:extLst>
          </p:cNvPr>
          <p:cNvSpPr/>
          <p:nvPr/>
        </p:nvSpPr>
        <p:spPr>
          <a:xfrm>
            <a:off x="874" y="0"/>
            <a:ext cx="6858000" cy="2607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8D0DCDC-B787-4144-B690-4EA10A06424B}"/>
              </a:ext>
            </a:extLst>
          </p:cNvPr>
          <p:cNvSpPr/>
          <p:nvPr/>
        </p:nvSpPr>
        <p:spPr>
          <a:xfrm>
            <a:off x="874" y="0"/>
            <a:ext cx="6858000" cy="2607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 dirty="0"/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2A7D8F8F-8B69-4F38-9777-5DD8E160B2D6}"/>
              </a:ext>
            </a:extLst>
          </p:cNvPr>
          <p:cNvCxnSpPr/>
          <p:nvPr/>
        </p:nvCxnSpPr>
        <p:spPr>
          <a:xfrm>
            <a:off x="70087" y="109392"/>
            <a:ext cx="1660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3D32247F-2D8B-4A33-AE77-D68587896FCE}"/>
              </a:ext>
            </a:extLst>
          </p:cNvPr>
          <p:cNvCxnSpPr/>
          <p:nvPr/>
        </p:nvCxnSpPr>
        <p:spPr>
          <a:xfrm>
            <a:off x="70087" y="162970"/>
            <a:ext cx="1660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89D4DA2F-459F-4EC4-9965-68AC9A2B9C18}"/>
              </a:ext>
            </a:extLst>
          </p:cNvPr>
          <p:cNvCxnSpPr/>
          <p:nvPr/>
        </p:nvCxnSpPr>
        <p:spPr>
          <a:xfrm>
            <a:off x="70087" y="215208"/>
            <a:ext cx="1660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圖片 26">
            <a:extLst>
              <a:ext uri="{FF2B5EF4-FFF2-40B4-BE49-F238E27FC236}">
                <a16:creationId xmlns:a16="http://schemas.microsoft.com/office/drawing/2014/main" id="{55406B19-E63B-4710-9F9A-D57BA1785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" y="3718364"/>
            <a:ext cx="7022375" cy="2800153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614008AC-0B31-4699-876F-9272F677035C}"/>
              </a:ext>
            </a:extLst>
          </p:cNvPr>
          <p:cNvSpPr/>
          <p:nvPr/>
        </p:nvSpPr>
        <p:spPr>
          <a:xfrm>
            <a:off x="5429171" y="5717594"/>
            <a:ext cx="777241" cy="19376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更多資訊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4530F8A1-78D4-4131-9185-3795A97182E1}"/>
              </a:ext>
            </a:extLst>
          </p:cNvPr>
          <p:cNvGrpSpPr/>
          <p:nvPr/>
        </p:nvGrpSpPr>
        <p:grpSpPr>
          <a:xfrm>
            <a:off x="-21501" y="9016070"/>
            <a:ext cx="7022376" cy="3175930"/>
            <a:chOff x="-1" y="8702116"/>
            <a:chExt cx="6858001" cy="3175930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26C5569-5DC5-447C-A922-9EF8045FC5AD}"/>
                </a:ext>
              </a:extLst>
            </p:cNvPr>
            <p:cNvSpPr/>
            <p:nvPr/>
          </p:nvSpPr>
          <p:spPr>
            <a:xfrm>
              <a:off x="-1" y="8702116"/>
              <a:ext cx="6858001" cy="317593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8214E492-7B8C-4A0E-A919-F463C998B07D}"/>
                </a:ext>
              </a:extLst>
            </p:cNvPr>
            <p:cNvGrpSpPr/>
            <p:nvPr/>
          </p:nvGrpSpPr>
          <p:grpSpPr>
            <a:xfrm>
              <a:off x="663720" y="9473419"/>
              <a:ext cx="1364547" cy="1390433"/>
              <a:chOff x="306802" y="9007172"/>
              <a:chExt cx="1364547" cy="1390433"/>
            </a:xfrm>
          </p:grpSpPr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2AA6859E-97FD-492B-B3AE-C415AE0EC319}"/>
                  </a:ext>
                </a:extLst>
              </p:cNvPr>
              <p:cNvSpPr/>
              <p:nvPr/>
            </p:nvSpPr>
            <p:spPr>
              <a:xfrm>
                <a:off x="306802" y="9007172"/>
                <a:ext cx="1364547" cy="1390433"/>
              </a:xfrm>
              <a:prstGeom prst="ellips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38" name="圖片 37">
                <a:extLst>
                  <a:ext uri="{FF2B5EF4-FFF2-40B4-BE49-F238E27FC236}">
                    <a16:creationId xmlns:a16="http://schemas.microsoft.com/office/drawing/2014/main" id="{9DC7615F-8689-4E0A-B90B-F9F8210EE2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624" y="9303099"/>
                <a:ext cx="938786" cy="798578"/>
              </a:xfrm>
              <a:prstGeom prst="rect">
                <a:avLst/>
              </a:prstGeom>
            </p:spPr>
          </p:pic>
        </p:grpSp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510599ED-F874-4392-91E3-F96B6656B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414" y="10606874"/>
              <a:ext cx="2002332" cy="687007"/>
            </a:xfrm>
            <a:prstGeom prst="rect">
              <a:avLst/>
            </a:prstGeom>
          </p:spPr>
        </p:pic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312A1234-8558-48EF-A288-E145224AC120}"/>
                </a:ext>
              </a:extLst>
            </p:cNvPr>
            <p:cNvSpPr txBox="1"/>
            <p:nvPr/>
          </p:nvSpPr>
          <p:spPr>
            <a:xfrm>
              <a:off x="2778453" y="9257631"/>
              <a:ext cx="21006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台南歸仁店</a:t>
              </a:r>
              <a:r>
                <a:rPr lang="en-US" altLang="zh-TW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(</a:t>
              </a:r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總店</a:t>
              </a:r>
              <a:r>
                <a:rPr lang="en-US" altLang="zh-TW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)</a:t>
              </a:r>
            </a:p>
            <a:p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地址</a:t>
              </a:r>
              <a:r>
                <a:rPr lang="en-US" altLang="zh-TW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:</a:t>
              </a:r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台南市歸仁區中正南路</a:t>
              </a:r>
              <a:endParaRPr lang="en-US" altLang="zh-TW" sz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電話</a:t>
              </a:r>
              <a:r>
                <a:rPr lang="en-US" altLang="zh-TW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:06-2392588</a:t>
              </a: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2C6F0CD5-F74D-4588-8368-74062857603D}"/>
                </a:ext>
              </a:extLst>
            </p:cNvPr>
            <p:cNvSpPr txBox="1"/>
            <p:nvPr/>
          </p:nvSpPr>
          <p:spPr>
            <a:xfrm>
              <a:off x="2717672" y="8760271"/>
              <a:ext cx="34671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門市資訊</a:t>
              </a:r>
              <a:endPara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7B5D77BC-3E35-4730-A74D-53B4FB974202}"/>
                </a:ext>
              </a:extLst>
            </p:cNvPr>
            <p:cNvSpPr txBox="1"/>
            <p:nvPr/>
          </p:nvSpPr>
          <p:spPr>
            <a:xfrm>
              <a:off x="2792716" y="9894304"/>
              <a:ext cx="21006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TW" sz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台南歸仁店</a:t>
              </a:r>
              <a:endParaRPr lang="en-US" altLang="zh-TW" sz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地址</a:t>
              </a:r>
              <a:r>
                <a:rPr lang="en-US" altLang="zh-TW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:</a:t>
              </a:r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台南市新化區</a:t>
              </a:r>
              <a:endParaRPr lang="en-US" altLang="zh-TW" sz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電話</a:t>
              </a:r>
              <a:r>
                <a:rPr lang="en-US" altLang="zh-TW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:06-2392588</a:t>
              </a: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F3366F8E-8FDD-4CE6-9D7B-7C1D1B76D128}"/>
                </a:ext>
              </a:extLst>
            </p:cNvPr>
            <p:cNvSpPr txBox="1"/>
            <p:nvPr/>
          </p:nvSpPr>
          <p:spPr>
            <a:xfrm>
              <a:off x="2792716" y="10782643"/>
              <a:ext cx="21006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TW" sz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台南崑山店</a:t>
              </a:r>
              <a:endParaRPr lang="en-US" altLang="zh-TW" sz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地址</a:t>
              </a:r>
              <a:r>
                <a:rPr lang="en-US" altLang="zh-TW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:</a:t>
              </a:r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台南市崑山區</a:t>
              </a:r>
              <a:endParaRPr lang="en-US" altLang="zh-TW" sz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電話</a:t>
              </a:r>
              <a:r>
                <a:rPr lang="en-US" altLang="zh-TW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:06-2392588</a:t>
              </a:r>
            </a:p>
          </p:txBody>
        </p:sp>
      </p:grpSp>
      <p:pic>
        <p:nvPicPr>
          <p:cNvPr id="43" name="圖片 42">
            <a:extLst>
              <a:ext uri="{FF2B5EF4-FFF2-40B4-BE49-F238E27FC236}">
                <a16:creationId xmlns:a16="http://schemas.microsoft.com/office/drawing/2014/main" id="{76ED221F-CB0B-4D9C-9BD9-6E951E854A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431" y="6707345"/>
            <a:ext cx="4635138" cy="2121718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32DC12EB-6527-47E4-9529-9B1C096D5A69}"/>
              </a:ext>
            </a:extLst>
          </p:cNvPr>
          <p:cNvSpPr/>
          <p:nvPr/>
        </p:nvSpPr>
        <p:spPr>
          <a:xfrm>
            <a:off x="1520111" y="8489158"/>
            <a:ext cx="777241" cy="19376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更多資訊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CF7DCE32-286D-4C52-896C-E95B06685473}"/>
              </a:ext>
            </a:extLst>
          </p:cNvPr>
          <p:cNvSpPr/>
          <p:nvPr/>
        </p:nvSpPr>
        <p:spPr>
          <a:xfrm>
            <a:off x="2628900" y="4501769"/>
            <a:ext cx="2712720" cy="110441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EBF04CEE-685C-454F-8355-47097C3EFF24}"/>
              </a:ext>
            </a:extLst>
          </p:cNvPr>
          <p:cNvSpPr txBox="1"/>
          <p:nvPr/>
        </p:nvSpPr>
        <p:spPr>
          <a:xfrm>
            <a:off x="2838153" y="4599427"/>
            <a:ext cx="2558392" cy="1234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13" dirty="0">
                <a:latin typeface="標楷體" panose="03000509000000000000" pitchFamily="65" charset="-120"/>
                <a:ea typeface="標楷體" panose="03000509000000000000" pitchFamily="65" charset="-120"/>
              </a:rPr>
              <a:t>小蒜頭鹹酥雞創立於</a:t>
            </a:r>
            <a:r>
              <a:rPr lang="en-US" altLang="zh-TW" sz="1013" dirty="0">
                <a:latin typeface="標楷體" panose="03000509000000000000" pitchFamily="65" charset="-120"/>
                <a:ea typeface="標楷體" panose="03000509000000000000" pitchFamily="65" charset="-120"/>
              </a:rPr>
              <a:t>1990</a:t>
            </a:r>
            <a:r>
              <a:rPr lang="zh-TW" altLang="en-US" sz="1013" dirty="0">
                <a:latin typeface="標楷體" panose="03000509000000000000" pitchFamily="65" charset="-120"/>
                <a:ea typeface="標楷體" panose="03000509000000000000" pitchFamily="65" charset="-120"/>
              </a:rPr>
              <a:t>年，開店將近</a:t>
            </a:r>
            <a:r>
              <a:rPr lang="en-US" altLang="zh-TW" sz="1013" dirty="0">
                <a:latin typeface="標楷體" panose="03000509000000000000" pitchFamily="65" charset="-120"/>
                <a:ea typeface="標楷體" panose="03000509000000000000" pitchFamily="65" charset="-120"/>
              </a:rPr>
              <a:t>30</a:t>
            </a:r>
            <a:r>
              <a:rPr lang="zh-TW" altLang="en-US" sz="1013" dirty="0">
                <a:latin typeface="標楷體" panose="03000509000000000000" pitchFamily="65" charset="-120"/>
                <a:ea typeface="標楷體" panose="03000509000000000000" pitchFamily="65" charset="-120"/>
              </a:rPr>
              <a:t>年。</a:t>
            </a:r>
            <a:endParaRPr lang="en-US" altLang="zh-TW" sz="1013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013" dirty="0">
                <a:latin typeface="標楷體" panose="03000509000000000000" pitchFamily="65" charset="-120"/>
                <a:ea typeface="標楷體" panose="03000509000000000000" pitchFamily="65" charset="-120"/>
              </a:rPr>
              <a:t>老闆研製的獨特胡椒及傳統的油炸方式，成為許多歸仁人記憶中的家鄉味。</a:t>
            </a:r>
            <a:endParaRPr lang="en-US" altLang="zh-TW" sz="1013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endParaRPr lang="zh-TW" altLang="en-US" sz="1013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3961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4E063C6-5671-48E5-B9BE-2DA0434F5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功能列</a:t>
            </a:r>
            <a:br>
              <a:rPr lang="en-US" altLang="zh-TW" dirty="0"/>
            </a:br>
            <a:r>
              <a:rPr lang="en-US" altLang="zh-TW" dirty="0"/>
              <a:t>Navigation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A334340-06B1-414A-9FF8-44956A8F80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5751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4458FEFF-45EB-4302-B78E-AF72F5D27C2D}"/>
              </a:ext>
            </a:extLst>
          </p:cNvPr>
          <p:cNvSpPr/>
          <p:nvPr/>
        </p:nvSpPr>
        <p:spPr>
          <a:xfrm>
            <a:off x="0" y="336203"/>
            <a:ext cx="1285874" cy="338761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1346232-B18F-4813-A1A0-737DB0378A03}"/>
              </a:ext>
            </a:extLst>
          </p:cNvPr>
          <p:cNvSpPr/>
          <p:nvPr/>
        </p:nvSpPr>
        <p:spPr>
          <a:xfrm>
            <a:off x="-1" y="0"/>
            <a:ext cx="6858000" cy="2607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59315B3A-4656-4C48-A5F3-7431F3E6BC67}"/>
              </a:ext>
            </a:extLst>
          </p:cNvPr>
          <p:cNvGrpSpPr/>
          <p:nvPr/>
        </p:nvGrpSpPr>
        <p:grpSpPr>
          <a:xfrm>
            <a:off x="-1" y="0"/>
            <a:ext cx="6858000" cy="260772"/>
            <a:chOff x="0" y="0"/>
            <a:chExt cx="12192000" cy="463594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A8D0DCDC-B787-4144-B690-4EA10A06424B}"/>
                </a:ext>
              </a:extLst>
            </p:cNvPr>
            <p:cNvSpPr/>
            <p:nvPr/>
          </p:nvSpPr>
          <p:spPr>
            <a:xfrm>
              <a:off x="0" y="0"/>
              <a:ext cx="12192000" cy="4635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 dirty="0"/>
            </a:p>
          </p:txBody>
        </p: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2A7D8F8F-8B69-4F38-9777-5DD8E160B2D6}"/>
                </a:ext>
              </a:extLst>
            </p:cNvPr>
            <p:cNvCxnSpPr/>
            <p:nvPr/>
          </p:nvCxnSpPr>
          <p:spPr>
            <a:xfrm>
              <a:off x="123047" y="194473"/>
              <a:ext cx="29527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3D32247F-2D8B-4A33-AE77-D68587896FCE}"/>
                </a:ext>
              </a:extLst>
            </p:cNvPr>
            <p:cNvCxnSpPr/>
            <p:nvPr/>
          </p:nvCxnSpPr>
          <p:spPr>
            <a:xfrm>
              <a:off x="123047" y="289723"/>
              <a:ext cx="29527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89D4DA2F-459F-4EC4-9965-68AC9A2B9C18}"/>
                </a:ext>
              </a:extLst>
            </p:cNvPr>
            <p:cNvCxnSpPr/>
            <p:nvPr/>
          </p:nvCxnSpPr>
          <p:spPr>
            <a:xfrm>
              <a:off x="123047" y="382591"/>
              <a:ext cx="29527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BC3F55D3-B821-4D9B-A364-735F999592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750"/>
          <a:stretch/>
        </p:blipFill>
        <p:spPr>
          <a:xfrm>
            <a:off x="1285875" y="130387"/>
            <a:ext cx="5572125" cy="3593427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733B47D5-08C2-463D-B388-AB98F6A60408}"/>
              </a:ext>
            </a:extLst>
          </p:cNvPr>
          <p:cNvSpPr/>
          <p:nvPr/>
        </p:nvSpPr>
        <p:spPr>
          <a:xfrm>
            <a:off x="0" y="260773"/>
            <a:ext cx="1311325" cy="754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50783EC-03C1-466E-A5E7-A44DA8FC1059}"/>
              </a:ext>
            </a:extLst>
          </p:cNvPr>
          <p:cNvSpPr/>
          <p:nvPr/>
        </p:nvSpPr>
        <p:spPr>
          <a:xfrm>
            <a:off x="-219" y="323565"/>
            <a:ext cx="1285874" cy="3387612"/>
          </a:xfrm>
          <a:prstGeom prst="rect">
            <a:avLst/>
          </a:prstGeom>
          <a:solidFill>
            <a:schemeClr val="dk1">
              <a:alpha val="38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26B1948-2E9E-4258-8265-EC17E9C9DD3A}"/>
              </a:ext>
            </a:extLst>
          </p:cNvPr>
          <p:cNvSpPr txBox="1"/>
          <p:nvPr/>
        </p:nvSpPr>
        <p:spPr>
          <a:xfrm>
            <a:off x="69213" y="438002"/>
            <a:ext cx="1082716" cy="1716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9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首頁 </a:t>
            </a:r>
            <a:r>
              <a:rPr lang="en-US" altLang="zh-TW" sz="675" b="1" dirty="0">
                <a:solidFill>
                  <a:srgbClr val="512507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Home</a:t>
            </a:r>
          </a:p>
          <a:p>
            <a:pPr>
              <a:lnSpc>
                <a:spcPct val="150000"/>
              </a:lnSpc>
            </a:pPr>
            <a:endParaRPr lang="en-US" altLang="zh-TW" sz="675" b="1" dirty="0">
              <a:solidFill>
                <a:srgbClr val="512507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9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關於我們 </a:t>
            </a:r>
            <a:r>
              <a:rPr lang="en-US" altLang="zh-TW" sz="675" b="1" dirty="0">
                <a:solidFill>
                  <a:srgbClr val="512507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About us</a:t>
            </a:r>
          </a:p>
          <a:p>
            <a:pPr>
              <a:lnSpc>
                <a:spcPct val="150000"/>
              </a:lnSpc>
            </a:pPr>
            <a:endParaRPr lang="en-US" altLang="zh-TW" sz="619" b="1" dirty="0">
              <a:solidFill>
                <a:srgbClr val="512507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900" b="1" dirty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菜單</a:t>
            </a:r>
            <a:r>
              <a:rPr lang="zh-TW" altLang="en-US" sz="900" b="1" dirty="0">
                <a:solidFill>
                  <a:srgbClr val="512507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en-US" altLang="zh-TW" sz="675" b="1" dirty="0">
                <a:solidFill>
                  <a:srgbClr val="512507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Menu</a:t>
            </a:r>
          </a:p>
          <a:p>
            <a:pPr>
              <a:lnSpc>
                <a:spcPct val="150000"/>
              </a:lnSpc>
            </a:pPr>
            <a:endParaRPr lang="en-US" altLang="zh-TW" sz="675" b="1" dirty="0">
              <a:solidFill>
                <a:srgbClr val="512507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900" b="1" dirty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分店資訊 </a:t>
            </a:r>
            <a:r>
              <a:rPr lang="en-US" altLang="zh-TW" sz="675" b="1" dirty="0">
                <a:solidFill>
                  <a:srgbClr val="512507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Branch </a:t>
            </a:r>
          </a:p>
          <a:p>
            <a:pPr>
              <a:lnSpc>
                <a:spcPct val="150000"/>
              </a:lnSpc>
            </a:pPr>
            <a:endParaRPr lang="en-US" altLang="zh-TW" sz="675" b="1" dirty="0">
              <a:solidFill>
                <a:srgbClr val="512507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900" b="1" dirty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徵才資訊 </a:t>
            </a:r>
            <a:r>
              <a:rPr lang="en-US" altLang="zh-TW" sz="675" b="1" dirty="0">
                <a:solidFill>
                  <a:srgbClr val="512507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Recruits</a:t>
            </a:r>
            <a:endParaRPr lang="zh-TW" altLang="en-US" sz="675" b="1" dirty="0">
              <a:solidFill>
                <a:srgbClr val="512507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4" name="箭號: 向右 3">
            <a:extLst>
              <a:ext uri="{FF2B5EF4-FFF2-40B4-BE49-F238E27FC236}">
                <a16:creationId xmlns:a16="http://schemas.microsoft.com/office/drawing/2014/main" id="{3E0722E7-2F57-4F8A-A729-B9C514B76989}"/>
              </a:ext>
            </a:extLst>
          </p:cNvPr>
          <p:cNvSpPr/>
          <p:nvPr/>
        </p:nvSpPr>
        <p:spPr>
          <a:xfrm>
            <a:off x="902739" y="3279612"/>
            <a:ext cx="1595532" cy="450522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13" dirty="0"/>
              <a:t>畫面往右</a:t>
            </a:r>
            <a:r>
              <a:rPr lang="en-US" altLang="zh-TW" sz="1013" dirty="0"/>
              <a:t>(</a:t>
            </a:r>
            <a:r>
              <a:rPr lang="zh-TW" altLang="en-US" sz="1013" dirty="0"/>
              <a:t>或直接蓋住</a:t>
            </a:r>
            <a:r>
              <a:rPr lang="en-US" altLang="zh-TW" sz="1013" dirty="0"/>
              <a:t>)</a:t>
            </a:r>
            <a:endParaRPr lang="zh-TW" altLang="en-US" sz="1013" dirty="0"/>
          </a:p>
        </p:txBody>
      </p:sp>
    </p:spTree>
    <p:extLst>
      <p:ext uri="{BB962C8B-B14F-4D97-AF65-F5344CB8AC3E}">
        <p14:creationId xmlns:p14="http://schemas.microsoft.com/office/powerpoint/2010/main" val="2741558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8E825DB-81F6-48D2-9DB1-20DC79C20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關於我們</a:t>
            </a:r>
            <a:br>
              <a:rPr lang="en-US" altLang="zh-TW" dirty="0"/>
            </a:br>
            <a:r>
              <a:rPr lang="en-US" altLang="zh-TW" dirty="0"/>
              <a:t>About us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C908FFA-A56F-4382-8097-CC5AD02638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1174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00F1F64B-EF0B-4E21-84EA-73D9CA57F932}"/>
              </a:ext>
            </a:extLst>
          </p:cNvPr>
          <p:cNvGrpSpPr/>
          <p:nvPr/>
        </p:nvGrpSpPr>
        <p:grpSpPr>
          <a:xfrm>
            <a:off x="0" y="0"/>
            <a:ext cx="6858000" cy="313954"/>
            <a:chOff x="0" y="0"/>
            <a:chExt cx="12192000" cy="558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064A9A9-E32C-4F54-A3F3-CD07BD9397A3}"/>
                </a:ext>
              </a:extLst>
            </p:cNvPr>
            <p:cNvSpPr/>
            <p:nvPr/>
          </p:nvSpPr>
          <p:spPr>
            <a:xfrm>
              <a:off x="0" y="0"/>
              <a:ext cx="12192000" cy="5581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 dirty="0"/>
            </a:p>
          </p:txBody>
        </p: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172E9CE5-7130-48C9-80AF-BC12705CDFB9}"/>
                </a:ext>
              </a:extLst>
            </p:cNvPr>
            <p:cNvCxnSpPr/>
            <p:nvPr/>
          </p:nvCxnSpPr>
          <p:spPr>
            <a:xfrm>
              <a:off x="123047" y="194473"/>
              <a:ext cx="29527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82C8B737-F649-4F49-9751-3409750EED2B}"/>
                </a:ext>
              </a:extLst>
            </p:cNvPr>
            <p:cNvCxnSpPr/>
            <p:nvPr/>
          </p:nvCxnSpPr>
          <p:spPr>
            <a:xfrm>
              <a:off x="123047" y="289723"/>
              <a:ext cx="29527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219BE926-1DF9-4900-84E1-2A9CEEA75CF6}"/>
                </a:ext>
              </a:extLst>
            </p:cNvPr>
            <p:cNvCxnSpPr/>
            <p:nvPr/>
          </p:nvCxnSpPr>
          <p:spPr>
            <a:xfrm>
              <a:off x="123047" y="382591"/>
              <a:ext cx="29527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39A40C54-9E99-4FD1-ABA6-4FF79A572697}"/>
              </a:ext>
            </a:extLst>
          </p:cNvPr>
          <p:cNvSpPr/>
          <p:nvPr/>
        </p:nvSpPr>
        <p:spPr>
          <a:xfrm>
            <a:off x="0" y="313954"/>
            <a:ext cx="6858000" cy="354366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77EFED9-AE38-4629-B0CD-62F0245B0E21}"/>
              </a:ext>
            </a:extLst>
          </p:cNvPr>
          <p:cNvSpPr/>
          <p:nvPr/>
        </p:nvSpPr>
        <p:spPr>
          <a:xfrm>
            <a:off x="0" y="1090075"/>
            <a:ext cx="6858000" cy="27128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52BDFDC9-920E-4585-A510-68780EB36606}"/>
              </a:ext>
            </a:extLst>
          </p:cNvPr>
          <p:cNvGrpSpPr/>
          <p:nvPr/>
        </p:nvGrpSpPr>
        <p:grpSpPr>
          <a:xfrm>
            <a:off x="340674" y="1212395"/>
            <a:ext cx="2010640" cy="2468212"/>
            <a:chOff x="0" y="2432285"/>
            <a:chExt cx="4516244" cy="5279924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CA341C69-A7D9-4C6C-88CC-D64774325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432285"/>
              <a:ext cx="4516244" cy="5279924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D685A86-61A3-44FD-BF80-4DE2F9A0A20A}"/>
                </a:ext>
              </a:extLst>
            </p:cNvPr>
            <p:cNvSpPr/>
            <p:nvPr/>
          </p:nvSpPr>
          <p:spPr>
            <a:xfrm>
              <a:off x="0" y="2432285"/>
              <a:ext cx="4516244" cy="5279924"/>
            </a:xfrm>
            <a:prstGeom prst="rect">
              <a:avLst/>
            </a:prstGeom>
            <a:solidFill>
              <a:schemeClr val="dk1">
                <a:alpha val="52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44D49FC3-10E1-4919-8F8D-A6A97046F3F4}"/>
              </a:ext>
            </a:extLst>
          </p:cNvPr>
          <p:cNvSpPr/>
          <p:nvPr/>
        </p:nvSpPr>
        <p:spPr>
          <a:xfrm>
            <a:off x="2351314" y="1212395"/>
            <a:ext cx="4128160" cy="24682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E6D9F6B-44FD-4CE0-829F-0BD9AC93298F}"/>
              </a:ext>
            </a:extLst>
          </p:cNvPr>
          <p:cNvSpPr txBox="1"/>
          <p:nvPr/>
        </p:nvSpPr>
        <p:spPr>
          <a:xfrm>
            <a:off x="2585110" y="627910"/>
            <a:ext cx="162320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5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關於我們 </a:t>
            </a:r>
            <a:r>
              <a:rPr lang="en-US" altLang="zh-TW" sz="1350" b="1" dirty="0">
                <a:solidFill>
                  <a:srgbClr val="512507"/>
                </a:solidFill>
              </a:rPr>
              <a:t>About us</a:t>
            </a:r>
            <a:endParaRPr lang="zh-TW" altLang="en-US" sz="1013" b="1" dirty="0">
              <a:solidFill>
                <a:srgbClr val="512507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24270C2-E80A-4515-9FB6-2CB003E1560F}"/>
              </a:ext>
            </a:extLst>
          </p:cNvPr>
          <p:cNvSpPr txBox="1"/>
          <p:nvPr/>
        </p:nvSpPr>
        <p:spPr>
          <a:xfrm>
            <a:off x="2691986" y="1928814"/>
            <a:ext cx="2558392" cy="1234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13" dirty="0">
                <a:latin typeface="標楷體" panose="03000509000000000000" pitchFamily="65" charset="-120"/>
                <a:ea typeface="標楷體" panose="03000509000000000000" pitchFamily="65" charset="-120"/>
              </a:rPr>
              <a:t>小蒜頭鹹酥雞創立於</a:t>
            </a:r>
            <a:r>
              <a:rPr lang="en-US" altLang="zh-TW" sz="1013" dirty="0">
                <a:latin typeface="標楷體" panose="03000509000000000000" pitchFamily="65" charset="-120"/>
                <a:ea typeface="標楷體" panose="03000509000000000000" pitchFamily="65" charset="-120"/>
              </a:rPr>
              <a:t>1990</a:t>
            </a:r>
            <a:r>
              <a:rPr lang="zh-TW" altLang="en-US" sz="1013" dirty="0">
                <a:latin typeface="標楷體" panose="03000509000000000000" pitchFamily="65" charset="-120"/>
                <a:ea typeface="標楷體" panose="03000509000000000000" pitchFamily="65" charset="-120"/>
              </a:rPr>
              <a:t>年，開店將近</a:t>
            </a:r>
            <a:r>
              <a:rPr lang="en-US" altLang="zh-TW" sz="1013" dirty="0">
                <a:latin typeface="標楷體" panose="03000509000000000000" pitchFamily="65" charset="-120"/>
                <a:ea typeface="標楷體" panose="03000509000000000000" pitchFamily="65" charset="-120"/>
              </a:rPr>
              <a:t>30</a:t>
            </a:r>
            <a:r>
              <a:rPr lang="zh-TW" altLang="en-US" sz="1013" dirty="0">
                <a:latin typeface="標楷體" panose="03000509000000000000" pitchFamily="65" charset="-120"/>
                <a:ea typeface="標楷體" panose="03000509000000000000" pitchFamily="65" charset="-120"/>
              </a:rPr>
              <a:t>年。</a:t>
            </a:r>
            <a:endParaRPr lang="en-US" altLang="zh-TW" sz="1013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013" dirty="0">
                <a:latin typeface="標楷體" panose="03000509000000000000" pitchFamily="65" charset="-120"/>
                <a:ea typeface="標楷體" panose="03000509000000000000" pitchFamily="65" charset="-120"/>
              </a:rPr>
              <a:t>老闆研製的獨特胡椒及傳統的油炸方式，成為許多歸仁人記憶中的家鄉味。</a:t>
            </a:r>
            <a:endParaRPr lang="en-US" altLang="zh-TW" sz="1013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endParaRPr lang="zh-TW" altLang="en-US" sz="1013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203E67D-C1DD-4723-8F07-3AB8158CFDC8}"/>
              </a:ext>
            </a:extLst>
          </p:cNvPr>
          <p:cNvSpPr txBox="1"/>
          <p:nvPr/>
        </p:nvSpPr>
        <p:spPr>
          <a:xfrm>
            <a:off x="2691986" y="1479468"/>
            <a:ext cx="3086514" cy="367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35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關於</a:t>
            </a:r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小蒜頭 </a:t>
            </a:r>
            <a:r>
              <a:rPr lang="en-US" altLang="zh-TW" sz="1350" b="1" dirty="0">
                <a:solidFill>
                  <a:srgbClr val="512507"/>
                </a:solidFill>
                <a:ea typeface="標楷體" panose="03000509000000000000" pitchFamily="65" charset="-120"/>
              </a:rPr>
              <a:t>About XIAO SUAN TOU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A87C382-87F8-4CA1-BE81-F6A5DF62441A}"/>
              </a:ext>
            </a:extLst>
          </p:cNvPr>
          <p:cNvSpPr/>
          <p:nvPr/>
        </p:nvSpPr>
        <p:spPr>
          <a:xfrm>
            <a:off x="-62651" y="3762481"/>
            <a:ext cx="6934912" cy="405765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0E74EF4-B787-4C00-A2F0-56970A249731}"/>
              </a:ext>
            </a:extLst>
          </p:cNvPr>
          <p:cNvSpPr/>
          <p:nvPr/>
        </p:nvSpPr>
        <p:spPr>
          <a:xfrm>
            <a:off x="-14263" y="3762482"/>
            <a:ext cx="6886525" cy="493963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88E046C-82E8-4C04-B779-1BEAA72A59EC}"/>
              </a:ext>
            </a:extLst>
          </p:cNvPr>
          <p:cNvSpPr/>
          <p:nvPr/>
        </p:nvSpPr>
        <p:spPr>
          <a:xfrm>
            <a:off x="154150" y="4087696"/>
            <a:ext cx="6252915" cy="45051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E75BD98-4557-4065-9AB6-05A74246B64A}"/>
              </a:ext>
            </a:extLst>
          </p:cNvPr>
          <p:cNvSpPr txBox="1"/>
          <p:nvPr/>
        </p:nvSpPr>
        <p:spPr>
          <a:xfrm>
            <a:off x="619567" y="4275215"/>
            <a:ext cx="2346904" cy="370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35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小蒜頭的歷史 </a:t>
            </a:r>
            <a:r>
              <a:rPr lang="en-US" altLang="zh-TW" sz="1350" b="1" dirty="0">
                <a:solidFill>
                  <a:srgbClr val="512507"/>
                </a:solidFill>
                <a:ea typeface="標楷體" panose="03000509000000000000" pitchFamily="65" charset="-120"/>
              </a:rPr>
              <a:t>Our History</a:t>
            </a: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6F7387C5-71DD-4897-800E-19B6A560C7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34" b="13607"/>
          <a:stretch/>
        </p:blipFill>
        <p:spPr>
          <a:xfrm>
            <a:off x="4234397" y="4140786"/>
            <a:ext cx="2172669" cy="1549819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09D8B101-DF33-4819-8A9B-147D660E459A}"/>
              </a:ext>
            </a:extLst>
          </p:cNvPr>
          <p:cNvSpPr/>
          <p:nvPr/>
        </p:nvSpPr>
        <p:spPr>
          <a:xfrm>
            <a:off x="4259094" y="4034512"/>
            <a:ext cx="2141680" cy="3785620"/>
          </a:xfrm>
          <a:prstGeom prst="rect">
            <a:avLst/>
          </a:prstGeom>
          <a:solidFill>
            <a:schemeClr val="dk1">
              <a:alpha val="4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0335BAC7-5A70-4E72-AD5A-2646E4F62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4397" y="5701791"/>
            <a:ext cx="2166378" cy="2121644"/>
          </a:xfrm>
          <a:prstGeom prst="rect">
            <a:avLst/>
          </a:prstGeom>
        </p:spPr>
      </p:pic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749F9BD2-F7C8-4881-92DD-6F5D1FB9F843}"/>
              </a:ext>
            </a:extLst>
          </p:cNvPr>
          <p:cNvCxnSpPr>
            <a:cxnSpLocks/>
          </p:cNvCxnSpPr>
          <p:nvPr/>
        </p:nvCxnSpPr>
        <p:spPr>
          <a:xfrm flipH="1">
            <a:off x="521468" y="4858780"/>
            <a:ext cx="1" cy="3396343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86158C0B-6189-4C2C-B8DB-ECADA239E874}"/>
              </a:ext>
            </a:extLst>
          </p:cNvPr>
          <p:cNvCxnSpPr>
            <a:cxnSpLocks/>
          </p:cNvCxnSpPr>
          <p:nvPr/>
        </p:nvCxnSpPr>
        <p:spPr>
          <a:xfrm>
            <a:off x="521467" y="5007035"/>
            <a:ext cx="442913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561BA440-C10C-4C78-A1DB-2C600C598D72}"/>
              </a:ext>
            </a:extLst>
          </p:cNvPr>
          <p:cNvSpPr txBox="1"/>
          <p:nvPr/>
        </p:nvSpPr>
        <p:spPr>
          <a:xfrm>
            <a:off x="973931" y="4901077"/>
            <a:ext cx="161935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13" dirty="0">
                <a:latin typeface="標楷體" panose="03000509000000000000" pitchFamily="65" charset="-120"/>
                <a:ea typeface="標楷體" panose="03000509000000000000" pitchFamily="65" charset="-120"/>
              </a:rPr>
              <a:t>1990</a:t>
            </a:r>
            <a:r>
              <a:rPr lang="zh-TW" altLang="en-US" sz="1013" dirty="0">
                <a:latin typeface="標楷體" panose="03000509000000000000" pitchFamily="65" charset="-120"/>
                <a:ea typeface="標楷體" panose="03000509000000000000" pitchFamily="65" charset="-120"/>
              </a:rPr>
              <a:t>年創立於 台南市</a:t>
            </a:r>
            <a:r>
              <a:rPr lang="en-US" altLang="zh-TW" sz="1013" dirty="0">
                <a:latin typeface="標楷體" panose="03000509000000000000" pitchFamily="65" charset="-120"/>
                <a:ea typeface="標楷體" panose="03000509000000000000" pitchFamily="65" charset="-120"/>
              </a:rPr>
              <a:t>XXX</a:t>
            </a:r>
            <a:endParaRPr lang="zh-TW" altLang="en-US" sz="1013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F621B6A9-68D9-4573-9109-6A7C78ACA36B}"/>
              </a:ext>
            </a:extLst>
          </p:cNvPr>
          <p:cNvCxnSpPr>
            <a:cxnSpLocks/>
          </p:cNvCxnSpPr>
          <p:nvPr/>
        </p:nvCxnSpPr>
        <p:spPr>
          <a:xfrm>
            <a:off x="533816" y="5281093"/>
            <a:ext cx="46761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977AB611-0A16-4746-974B-F84CA0566603}"/>
              </a:ext>
            </a:extLst>
          </p:cNvPr>
          <p:cNvSpPr txBox="1"/>
          <p:nvPr/>
        </p:nvSpPr>
        <p:spPr>
          <a:xfrm>
            <a:off x="975095" y="5179966"/>
            <a:ext cx="168187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13" dirty="0">
                <a:latin typeface="標楷體" panose="03000509000000000000" pitchFamily="65" charset="-120"/>
                <a:ea typeface="標楷體" panose="03000509000000000000" pitchFamily="65" charset="-120"/>
              </a:rPr>
              <a:t>1992</a:t>
            </a:r>
            <a:r>
              <a:rPr lang="zh-TW" altLang="en-US" sz="1013" dirty="0">
                <a:latin typeface="標楷體" panose="03000509000000000000" pitchFamily="65" charset="-120"/>
                <a:ea typeface="標楷體" panose="03000509000000000000" pitchFamily="65" charset="-120"/>
              </a:rPr>
              <a:t>年小蒜頭 搬遷至歸仁</a:t>
            </a:r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75B71377-DAF7-452B-BF78-DF743A7534CB}"/>
              </a:ext>
            </a:extLst>
          </p:cNvPr>
          <p:cNvCxnSpPr>
            <a:cxnSpLocks/>
          </p:cNvCxnSpPr>
          <p:nvPr/>
        </p:nvCxnSpPr>
        <p:spPr>
          <a:xfrm>
            <a:off x="521466" y="6101728"/>
            <a:ext cx="442913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69C00E47-C06D-4FB4-B8EA-2A9D8AEC1AA5}"/>
              </a:ext>
            </a:extLst>
          </p:cNvPr>
          <p:cNvSpPr txBox="1"/>
          <p:nvPr/>
        </p:nvSpPr>
        <p:spPr>
          <a:xfrm>
            <a:off x="952017" y="5992834"/>
            <a:ext cx="233108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13" dirty="0">
                <a:latin typeface="標楷體" panose="03000509000000000000" pitchFamily="65" charset="-120"/>
                <a:ea typeface="標楷體" panose="03000509000000000000" pitchFamily="65" charset="-120"/>
              </a:rPr>
              <a:t>2005</a:t>
            </a:r>
            <a:r>
              <a:rPr lang="zh-TW" altLang="en-US" sz="1013" dirty="0">
                <a:latin typeface="標楷體" panose="03000509000000000000" pitchFamily="65" charset="-120"/>
                <a:ea typeface="標楷體" panose="03000509000000000000" pitchFamily="65" charset="-120"/>
              </a:rPr>
              <a:t>年小蒜頭第一家分店創立 新化店</a:t>
            </a:r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5358487D-41DA-4FBD-8E42-2D61F6F63C5D}"/>
              </a:ext>
            </a:extLst>
          </p:cNvPr>
          <p:cNvCxnSpPr>
            <a:cxnSpLocks/>
          </p:cNvCxnSpPr>
          <p:nvPr/>
        </p:nvCxnSpPr>
        <p:spPr>
          <a:xfrm>
            <a:off x="558211" y="6511451"/>
            <a:ext cx="442913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ED975D8-4224-4433-92CC-AA083DB27D6B}"/>
              </a:ext>
            </a:extLst>
          </p:cNvPr>
          <p:cNvSpPr txBox="1"/>
          <p:nvPr/>
        </p:nvSpPr>
        <p:spPr>
          <a:xfrm>
            <a:off x="969856" y="6339891"/>
            <a:ext cx="337143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13" dirty="0">
                <a:latin typeface="標楷體" panose="03000509000000000000" pitchFamily="65" charset="-120"/>
                <a:ea typeface="標楷體" panose="03000509000000000000" pitchFamily="65" charset="-120"/>
              </a:rPr>
              <a:t>2007</a:t>
            </a:r>
            <a:r>
              <a:rPr lang="zh-TW" altLang="en-US" sz="1013" dirty="0">
                <a:latin typeface="標楷體" panose="03000509000000000000" pitchFamily="65" charset="-120"/>
                <a:ea typeface="標楷體" panose="03000509000000000000" pitchFamily="65" charset="-120"/>
              </a:rPr>
              <a:t>年小蒜頭第二家分店創立 歸仁長榮大學店</a:t>
            </a:r>
            <a:r>
              <a:rPr lang="en-US" altLang="zh-TW" sz="1013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013" dirty="0">
                <a:latin typeface="標楷體" panose="03000509000000000000" pitchFamily="65" charset="-120"/>
                <a:ea typeface="標楷體" panose="03000509000000000000" pitchFamily="65" charset="-120"/>
              </a:rPr>
              <a:t>已歇業</a:t>
            </a:r>
            <a:r>
              <a:rPr lang="en-US" altLang="zh-TW" sz="1013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zh-TW" altLang="en-US" sz="788" dirty="0">
                <a:latin typeface="標楷體" panose="03000509000000000000" pitchFamily="65" charset="-120"/>
                <a:ea typeface="標楷體" panose="03000509000000000000" pitchFamily="65" charset="-120"/>
              </a:rPr>
              <a:t>開業</a:t>
            </a:r>
            <a:r>
              <a:rPr lang="en-US" altLang="zh-TW" sz="788" dirty="0">
                <a:latin typeface="標楷體" panose="03000509000000000000" pitchFamily="65" charset="-120"/>
                <a:ea typeface="標楷體" panose="03000509000000000000" pitchFamily="65" charset="-120"/>
              </a:rPr>
              <a:t>10</a:t>
            </a:r>
            <a:r>
              <a:rPr lang="zh-TW" altLang="en-US" sz="788" dirty="0">
                <a:latin typeface="標楷體" panose="03000509000000000000" pitchFamily="65" charset="-120"/>
                <a:ea typeface="標楷體" panose="03000509000000000000" pitchFamily="65" charset="-120"/>
              </a:rPr>
              <a:t>年，老闆年邁已退休</a:t>
            </a:r>
          </a:p>
        </p:txBody>
      </p: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66D6E51D-27F2-4862-8177-5E7A4875BEB5}"/>
              </a:ext>
            </a:extLst>
          </p:cNvPr>
          <p:cNvCxnSpPr>
            <a:cxnSpLocks/>
          </p:cNvCxnSpPr>
          <p:nvPr/>
        </p:nvCxnSpPr>
        <p:spPr>
          <a:xfrm>
            <a:off x="576049" y="6902502"/>
            <a:ext cx="442913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11350FD5-F863-476D-84C9-78DCFD4E3444}"/>
              </a:ext>
            </a:extLst>
          </p:cNvPr>
          <p:cNvSpPr txBox="1"/>
          <p:nvPr/>
        </p:nvSpPr>
        <p:spPr>
          <a:xfrm>
            <a:off x="976715" y="6739065"/>
            <a:ext cx="2852063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13" dirty="0">
                <a:latin typeface="標楷體" panose="03000509000000000000" pitchFamily="65" charset="-120"/>
                <a:ea typeface="標楷體" panose="03000509000000000000" pitchFamily="65" charset="-120"/>
              </a:rPr>
              <a:t>2009</a:t>
            </a:r>
            <a:r>
              <a:rPr lang="zh-TW" altLang="en-US" sz="1013" dirty="0">
                <a:latin typeface="標楷體" panose="03000509000000000000" pitchFamily="65" charset="-120"/>
                <a:ea typeface="標楷體" panose="03000509000000000000" pitchFamily="65" charset="-120"/>
              </a:rPr>
              <a:t>年小蒜頭第三家分店創立 關廟店</a:t>
            </a:r>
            <a:r>
              <a:rPr lang="en-US" altLang="zh-TW" sz="1013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013" dirty="0">
                <a:latin typeface="標楷體" panose="03000509000000000000" pitchFamily="65" charset="-120"/>
                <a:ea typeface="標楷體" panose="03000509000000000000" pitchFamily="65" charset="-120"/>
              </a:rPr>
              <a:t>已歇業</a:t>
            </a:r>
            <a:r>
              <a:rPr lang="en-US" altLang="zh-TW" sz="1013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zh-TW" altLang="en-US" sz="788" dirty="0">
                <a:latin typeface="標楷體" panose="03000509000000000000" pitchFamily="65" charset="-120"/>
                <a:ea typeface="標楷體" panose="03000509000000000000" pitchFamily="65" charset="-120"/>
              </a:rPr>
              <a:t>開業</a:t>
            </a:r>
            <a:r>
              <a:rPr lang="en-US" altLang="zh-TW" sz="788" dirty="0">
                <a:latin typeface="標楷體" panose="03000509000000000000" pitchFamily="65" charset="-120"/>
                <a:ea typeface="標楷體" panose="03000509000000000000" pitchFamily="65" charset="-120"/>
              </a:rPr>
              <a:t>15</a:t>
            </a:r>
            <a:r>
              <a:rPr lang="zh-TW" altLang="en-US" sz="788" dirty="0">
                <a:latin typeface="標楷體" panose="03000509000000000000" pitchFamily="65" charset="-120"/>
                <a:ea typeface="標楷體" panose="03000509000000000000" pitchFamily="65" charset="-120"/>
              </a:rPr>
              <a:t>年，老闆年邁已退休</a:t>
            </a:r>
          </a:p>
        </p:txBody>
      </p: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74378356-A682-45A6-9568-6410AED7AAD1}"/>
              </a:ext>
            </a:extLst>
          </p:cNvPr>
          <p:cNvCxnSpPr>
            <a:cxnSpLocks/>
          </p:cNvCxnSpPr>
          <p:nvPr/>
        </p:nvCxnSpPr>
        <p:spPr>
          <a:xfrm>
            <a:off x="558211" y="7344857"/>
            <a:ext cx="442913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2D430AFF-9118-4058-9F10-E8D13B5A1EA5}"/>
              </a:ext>
            </a:extLst>
          </p:cNvPr>
          <p:cNvSpPr txBox="1"/>
          <p:nvPr/>
        </p:nvSpPr>
        <p:spPr>
          <a:xfrm>
            <a:off x="989076" y="7183017"/>
            <a:ext cx="3111749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13" dirty="0">
                <a:latin typeface="標楷體" panose="03000509000000000000" pitchFamily="65" charset="-120"/>
                <a:ea typeface="標楷體" panose="03000509000000000000" pitchFamily="65" charset="-120"/>
              </a:rPr>
              <a:t>2010</a:t>
            </a:r>
            <a:r>
              <a:rPr lang="zh-TW" altLang="en-US" sz="1013" dirty="0">
                <a:latin typeface="標楷體" panose="03000509000000000000" pitchFamily="65" charset="-120"/>
                <a:ea typeface="標楷體" panose="03000509000000000000" pitchFamily="65" charset="-120"/>
              </a:rPr>
              <a:t>年小蒜頭第四家分店創立 屏東潮州店</a:t>
            </a:r>
            <a:r>
              <a:rPr lang="en-US" altLang="zh-TW" sz="1013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013" dirty="0">
                <a:latin typeface="標楷體" panose="03000509000000000000" pitchFamily="65" charset="-120"/>
                <a:ea typeface="標楷體" panose="03000509000000000000" pitchFamily="65" charset="-120"/>
              </a:rPr>
              <a:t>已歇業</a:t>
            </a:r>
            <a:r>
              <a:rPr lang="en-US" altLang="zh-TW" sz="1013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1013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27D54BF1-36A2-4020-9AC5-D62F8F97F0F0}"/>
              </a:ext>
            </a:extLst>
          </p:cNvPr>
          <p:cNvCxnSpPr>
            <a:cxnSpLocks/>
          </p:cNvCxnSpPr>
          <p:nvPr/>
        </p:nvCxnSpPr>
        <p:spPr>
          <a:xfrm>
            <a:off x="521467" y="5578503"/>
            <a:ext cx="46761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C0381CFA-E149-4AF4-83F7-C43A249ED466}"/>
              </a:ext>
            </a:extLst>
          </p:cNvPr>
          <p:cNvSpPr txBox="1"/>
          <p:nvPr/>
        </p:nvSpPr>
        <p:spPr>
          <a:xfrm>
            <a:off x="973987" y="5466632"/>
            <a:ext cx="2305439" cy="490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13" dirty="0">
                <a:latin typeface="標楷體" panose="03000509000000000000" pitchFamily="65" charset="-120"/>
                <a:ea typeface="標楷體" panose="03000509000000000000" pitchFamily="65" charset="-120"/>
              </a:rPr>
              <a:t>1993</a:t>
            </a:r>
            <a:r>
              <a:rPr lang="zh-TW" altLang="en-US" sz="1013" dirty="0">
                <a:latin typeface="標楷體" panose="03000509000000000000" pitchFamily="65" charset="-120"/>
                <a:ea typeface="標楷體" panose="03000509000000000000" pitchFamily="65" charset="-120"/>
              </a:rPr>
              <a:t>年 擴大店面</a:t>
            </a:r>
            <a:endParaRPr lang="en-US" altLang="zh-TW" sz="1013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788" dirty="0">
                <a:latin typeface="標楷體" panose="03000509000000000000" pitchFamily="65" charset="-120"/>
                <a:ea typeface="標楷體" panose="03000509000000000000" pitchFamily="65" charset="-120"/>
              </a:rPr>
              <a:t>因小蒜頭旁的泡沫紅茶店結束營業 </a:t>
            </a:r>
            <a:endParaRPr lang="en-US" altLang="zh-TW" sz="788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788" dirty="0">
                <a:latin typeface="標楷體" panose="03000509000000000000" pitchFamily="65" charset="-120"/>
                <a:ea typeface="標楷體" panose="03000509000000000000" pitchFamily="65" charset="-120"/>
              </a:rPr>
              <a:t>老闆決定一起租下來成為目前大家看到的小蒜頭</a:t>
            </a:r>
          </a:p>
        </p:txBody>
      </p: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C99591E1-90F4-4907-8B4D-C6CFE70E8759}"/>
              </a:ext>
            </a:extLst>
          </p:cNvPr>
          <p:cNvGrpSpPr/>
          <p:nvPr/>
        </p:nvGrpSpPr>
        <p:grpSpPr>
          <a:xfrm>
            <a:off x="-1" y="8702116"/>
            <a:ext cx="6858001" cy="3175930"/>
            <a:chOff x="-1" y="8702116"/>
            <a:chExt cx="6858001" cy="3175930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B3089E6-A1A2-44A1-AA29-556C54C94910}"/>
                </a:ext>
              </a:extLst>
            </p:cNvPr>
            <p:cNvSpPr/>
            <p:nvPr/>
          </p:nvSpPr>
          <p:spPr>
            <a:xfrm>
              <a:off x="-1" y="8702116"/>
              <a:ext cx="6858001" cy="317593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3FCE0ABD-9DD0-4F9A-8914-5C0CE34B32DD}"/>
                </a:ext>
              </a:extLst>
            </p:cNvPr>
            <p:cNvGrpSpPr/>
            <p:nvPr/>
          </p:nvGrpSpPr>
          <p:grpSpPr>
            <a:xfrm>
              <a:off x="663720" y="9473419"/>
              <a:ext cx="1364547" cy="1390433"/>
              <a:chOff x="306802" y="9007172"/>
              <a:chExt cx="1364547" cy="1390433"/>
            </a:xfrm>
          </p:grpSpPr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88C7F55A-CB16-4912-A8B7-F3E05ED1A249}"/>
                  </a:ext>
                </a:extLst>
              </p:cNvPr>
              <p:cNvSpPr/>
              <p:nvPr/>
            </p:nvSpPr>
            <p:spPr>
              <a:xfrm>
                <a:off x="306802" y="9007172"/>
                <a:ext cx="1364547" cy="1390433"/>
              </a:xfrm>
              <a:prstGeom prst="ellips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46" name="圖片 45">
                <a:extLst>
                  <a:ext uri="{FF2B5EF4-FFF2-40B4-BE49-F238E27FC236}">
                    <a16:creationId xmlns:a16="http://schemas.microsoft.com/office/drawing/2014/main" id="{3E3DBF78-AAEE-4A20-AC0D-EA4FADED9B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624" y="9303099"/>
                <a:ext cx="938786" cy="798578"/>
              </a:xfrm>
              <a:prstGeom prst="rect">
                <a:avLst/>
              </a:prstGeom>
            </p:spPr>
          </p:pic>
        </p:grpSp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C9491F3E-0A95-4BC8-B8B6-E04137B79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0414" y="10606874"/>
              <a:ext cx="2002332" cy="687007"/>
            </a:xfrm>
            <a:prstGeom prst="rect">
              <a:avLst/>
            </a:prstGeom>
          </p:spPr>
        </p:pic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E80C831F-98DD-4464-B90A-6992491A8A94}"/>
                </a:ext>
              </a:extLst>
            </p:cNvPr>
            <p:cNvSpPr txBox="1"/>
            <p:nvPr/>
          </p:nvSpPr>
          <p:spPr>
            <a:xfrm>
              <a:off x="2778453" y="9257631"/>
              <a:ext cx="21006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台南歸仁店</a:t>
              </a:r>
              <a:r>
                <a:rPr lang="en-US" altLang="zh-TW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(</a:t>
              </a:r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總店</a:t>
              </a:r>
              <a:r>
                <a:rPr lang="en-US" altLang="zh-TW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)</a:t>
              </a:r>
            </a:p>
            <a:p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地址</a:t>
              </a:r>
              <a:r>
                <a:rPr lang="en-US" altLang="zh-TW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:</a:t>
              </a:r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台南市歸仁區中正南路</a:t>
              </a:r>
              <a:endParaRPr lang="en-US" altLang="zh-TW" sz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電話</a:t>
              </a:r>
              <a:r>
                <a:rPr lang="en-US" altLang="zh-TW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:06-2392588</a:t>
              </a: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B6B22006-AD9E-4894-B924-161465060EAF}"/>
                </a:ext>
              </a:extLst>
            </p:cNvPr>
            <p:cNvSpPr txBox="1"/>
            <p:nvPr/>
          </p:nvSpPr>
          <p:spPr>
            <a:xfrm>
              <a:off x="2717672" y="8760271"/>
              <a:ext cx="34671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門市資訊</a:t>
              </a:r>
              <a:endPara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2D3305A2-5CE8-4729-9BEB-4EF447E29964}"/>
                </a:ext>
              </a:extLst>
            </p:cNvPr>
            <p:cNvSpPr txBox="1"/>
            <p:nvPr/>
          </p:nvSpPr>
          <p:spPr>
            <a:xfrm>
              <a:off x="2792716" y="9894304"/>
              <a:ext cx="21006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TW" sz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台南歸仁店</a:t>
              </a:r>
              <a:endParaRPr lang="en-US" altLang="zh-TW" sz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地址</a:t>
              </a:r>
              <a:r>
                <a:rPr lang="en-US" altLang="zh-TW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:</a:t>
              </a:r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台南市新化區</a:t>
              </a:r>
              <a:endParaRPr lang="en-US" altLang="zh-TW" sz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電話</a:t>
              </a:r>
              <a:r>
                <a:rPr lang="en-US" altLang="zh-TW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:06-2392588</a:t>
              </a:r>
            </a:p>
          </p:txBody>
        </p: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91842784-89A3-4000-90A8-752C7B3DBE42}"/>
                </a:ext>
              </a:extLst>
            </p:cNvPr>
            <p:cNvSpPr txBox="1"/>
            <p:nvPr/>
          </p:nvSpPr>
          <p:spPr>
            <a:xfrm>
              <a:off x="2792716" y="10782643"/>
              <a:ext cx="21006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TW" sz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台南崑山店</a:t>
              </a:r>
              <a:endParaRPr lang="en-US" altLang="zh-TW" sz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地址</a:t>
              </a:r>
              <a:r>
                <a:rPr lang="en-US" altLang="zh-TW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:</a:t>
              </a:r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台南市崑山區</a:t>
              </a:r>
              <a:endParaRPr lang="en-US" altLang="zh-TW" sz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zh-TW" altLang="en-US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電話</a:t>
              </a:r>
              <a:r>
                <a:rPr lang="en-US" altLang="zh-TW" sz="1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:06-2392588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2917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8B0B74DD-D173-4042-8833-75E9B1BBD226}"/>
              </a:ext>
            </a:extLst>
          </p:cNvPr>
          <p:cNvCxnSpPr>
            <a:cxnSpLocks/>
          </p:cNvCxnSpPr>
          <p:nvPr/>
        </p:nvCxnSpPr>
        <p:spPr>
          <a:xfrm>
            <a:off x="469548" y="12349858"/>
            <a:ext cx="442913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37D6534F-5B8C-453C-A803-CBAC183DD9F8}"/>
              </a:ext>
            </a:extLst>
          </p:cNvPr>
          <p:cNvSpPr txBox="1"/>
          <p:nvPr/>
        </p:nvSpPr>
        <p:spPr>
          <a:xfrm>
            <a:off x="936857" y="12245984"/>
            <a:ext cx="259077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13" dirty="0">
                <a:latin typeface="標楷體" panose="03000509000000000000" pitchFamily="65" charset="-120"/>
                <a:ea typeface="標楷體" panose="03000509000000000000" pitchFamily="65" charset="-120"/>
              </a:rPr>
              <a:t>2023</a:t>
            </a:r>
            <a:r>
              <a:rPr lang="zh-TW" altLang="en-US" sz="1013" dirty="0">
                <a:latin typeface="標楷體" panose="03000509000000000000" pitchFamily="65" charset="-120"/>
                <a:ea typeface="標楷體" panose="03000509000000000000" pitchFamily="65" charset="-120"/>
              </a:rPr>
              <a:t>年小蒜頭第六家分店創立 台南崑山店</a:t>
            </a:r>
          </a:p>
        </p:txBody>
      </p:sp>
    </p:spTree>
    <p:extLst>
      <p:ext uri="{BB962C8B-B14F-4D97-AF65-F5344CB8AC3E}">
        <p14:creationId xmlns:p14="http://schemas.microsoft.com/office/powerpoint/2010/main" val="430209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0B34032-239B-468B-A2CF-22FA7E2AA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菜單</a:t>
            </a:r>
            <a:br>
              <a:rPr lang="en-US" altLang="zh-TW" dirty="0"/>
            </a:br>
            <a:r>
              <a:rPr lang="zh-TW" altLang="en-US" sz="2699" dirty="0"/>
              <a:t>電腦版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06678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626</TotalTime>
  <Words>599</Words>
  <Application>Microsoft Office PowerPoint</Application>
  <PresentationFormat>寬螢幕</PresentationFormat>
  <Paragraphs>155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0" baseType="lpstr">
      <vt:lpstr>標楷體</vt:lpstr>
      <vt:lpstr>Arial</vt:lpstr>
      <vt:lpstr>Calibri</vt:lpstr>
      <vt:lpstr>Calibri Light</vt:lpstr>
      <vt:lpstr>Office 佈景主題</vt:lpstr>
      <vt:lpstr>小蒜頭鹹酥雞 High level design</vt:lpstr>
      <vt:lpstr>首頁 Home</vt:lpstr>
      <vt:lpstr>PowerPoint 簡報</vt:lpstr>
      <vt:lpstr>功能列 Navigation</vt:lpstr>
      <vt:lpstr>PowerPoint 簡報</vt:lpstr>
      <vt:lpstr>關於我們 About us</vt:lpstr>
      <vt:lpstr>PowerPoint 簡報</vt:lpstr>
      <vt:lpstr>PowerPoint 簡報</vt:lpstr>
      <vt:lpstr>菜單 電腦版</vt:lpstr>
      <vt:lpstr>PowerPoint 簡報</vt:lpstr>
      <vt:lpstr>PowerPoint 簡報</vt:lpstr>
      <vt:lpstr>徵才資訊</vt:lpstr>
      <vt:lpstr>PowerPoint 簡報</vt:lpstr>
      <vt:lpstr>分店據點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小蒜頭鹹酥雞</dc:title>
  <dc:creator>Selena</dc:creator>
  <cp:lastModifiedBy>Selena</cp:lastModifiedBy>
  <cp:revision>29</cp:revision>
  <dcterms:created xsi:type="dcterms:W3CDTF">2024-04-29T04:47:45Z</dcterms:created>
  <dcterms:modified xsi:type="dcterms:W3CDTF">2024-04-29T15:14:29Z</dcterms:modified>
</cp:coreProperties>
</file>